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7"/>
  </p:notesMasterIdLst>
  <p:sldIdLst>
    <p:sldId id="402" r:id="rId2"/>
    <p:sldId id="372" r:id="rId3"/>
    <p:sldId id="388" r:id="rId4"/>
    <p:sldId id="389" r:id="rId5"/>
    <p:sldId id="373" r:id="rId6"/>
    <p:sldId id="374" r:id="rId7"/>
    <p:sldId id="390" r:id="rId8"/>
    <p:sldId id="391" r:id="rId9"/>
    <p:sldId id="376" r:id="rId10"/>
    <p:sldId id="403" r:id="rId11"/>
    <p:sldId id="266" r:id="rId12"/>
    <p:sldId id="380" r:id="rId13"/>
    <p:sldId id="377" r:id="rId14"/>
    <p:sldId id="404" r:id="rId15"/>
    <p:sldId id="269" r:id="rId16"/>
    <p:sldId id="379" r:id="rId17"/>
    <p:sldId id="405" r:id="rId18"/>
    <p:sldId id="408" r:id="rId19"/>
    <p:sldId id="392" r:id="rId20"/>
    <p:sldId id="276" r:id="rId21"/>
    <p:sldId id="406" r:id="rId22"/>
    <p:sldId id="382" r:id="rId23"/>
    <p:sldId id="428" r:id="rId24"/>
    <p:sldId id="426" r:id="rId25"/>
    <p:sldId id="427" r:id="rId26"/>
    <p:sldId id="429" r:id="rId27"/>
    <p:sldId id="430" r:id="rId28"/>
    <p:sldId id="431" r:id="rId29"/>
    <p:sldId id="432" r:id="rId30"/>
    <p:sldId id="419" r:id="rId31"/>
    <p:sldId id="433" r:id="rId32"/>
    <p:sldId id="411" r:id="rId33"/>
    <p:sldId id="434" r:id="rId34"/>
    <p:sldId id="306" r:id="rId35"/>
    <p:sldId id="307" r:id="rId36"/>
    <p:sldId id="401" r:id="rId37"/>
    <p:sldId id="310" r:id="rId38"/>
    <p:sldId id="311" r:id="rId39"/>
    <p:sldId id="312" r:id="rId40"/>
    <p:sldId id="314" r:id="rId41"/>
    <p:sldId id="315" r:id="rId42"/>
    <p:sldId id="317" r:id="rId43"/>
    <p:sldId id="319" r:id="rId44"/>
    <p:sldId id="321" r:id="rId45"/>
    <p:sldId id="407"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9F849C-8E7E-438F-8B62-C5338657099A}" v="2" dt="2022-10-27T22:00:09.0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276" autoAdjust="0"/>
    <p:restoredTop sz="57206" autoAdjust="0"/>
  </p:normalViewPr>
  <p:slideViewPr>
    <p:cSldViewPr snapToGrid="0">
      <p:cViewPr varScale="1">
        <p:scale>
          <a:sx n="46" d="100"/>
          <a:sy n="46" d="100"/>
        </p:scale>
        <p:origin x="1398" y="4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5/10/relationships/revisionInfo" Target="revisionInfo.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ooke Bateman" userId="r4efyequcVWQdAOlZfoysLnwXyYZDIgMzhmKxuf8ymw=" providerId="None" clId="Web-{D99F849C-8E7E-438F-8B62-C5338657099A}"/>
    <pc:docChg chg="modSld">
      <pc:chgData name="Brooke Bateman" userId="r4efyequcVWQdAOlZfoysLnwXyYZDIgMzhmKxuf8ymw=" providerId="None" clId="Web-{D99F849C-8E7E-438F-8B62-C5338657099A}" dt="2022-10-27T22:01:59.729" v="161"/>
      <pc:docMkLst>
        <pc:docMk/>
      </pc:docMkLst>
      <pc:sldChg chg="modNotes">
        <pc:chgData name="Brooke Bateman" userId="r4efyequcVWQdAOlZfoysLnwXyYZDIgMzhmKxuf8ymw=" providerId="None" clId="Web-{D99F849C-8E7E-438F-8B62-C5338657099A}" dt="2022-10-27T22:00:05.334" v="151"/>
        <pc:sldMkLst>
          <pc:docMk/>
          <pc:sldMk cId="4170808703" sldId="373"/>
        </pc:sldMkLst>
      </pc:sldChg>
      <pc:sldChg chg="modNotes">
        <pc:chgData name="Brooke Bateman" userId="r4efyequcVWQdAOlZfoysLnwXyYZDIgMzhmKxuf8ymw=" providerId="None" clId="Web-{D99F849C-8E7E-438F-8B62-C5338657099A}" dt="2022-10-27T22:00:32.273" v="156"/>
        <pc:sldMkLst>
          <pc:docMk/>
          <pc:sldMk cId="1413417746" sldId="374"/>
        </pc:sldMkLst>
      </pc:sldChg>
      <pc:sldChg chg="modNotes">
        <pc:chgData name="Brooke Bateman" userId="r4efyequcVWQdAOlZfoysLnwXyYZDIgMzhmKxuf8ymw=" providerId="None" clId="Web-{D99F849C-8E7E-438F-8B62-C5338657099A}" dt="2022-10-27T21:54:43.480" v="48"/>
        <pc:sldMkLst>
          <pc:docMk/>
          <pc:sldMk cId="3793213851" sldId="388"/>
        </pc:sldMkLst>
      </pc:sldChg>
      <pc:sldChg chg="modNotes">
        <pc:chgData name="Brooke Bateman" userId="r4efyequcVWQdAOlZfoysLnwXyYZDIgMzhmKxuf8ymw=" providerId="None" clId="Web-{D99F849C-8E7E-438F-8B62-C5338657099A}" dt="2022-10-27T21:58:22.112" v="139"/>
        <pc:sldMkLst>
          <pc:docMk/>
          <pc:sldMk cId="3809484725" sldId="389"/>
        </pc:sldMkLst>
      </pc:sldChg>
      <pc:sldChg chg="modNotes">
        <pc:chgData name="Brooke Bateman" userId="r4efyequcVWQdAOlZfoysLnwXyYZDIgMzhmKxuf8ymw=" providerId="None" clId="Web-{D99F849C-8E7E-438F-8B62-C5338657099A}" dt="2022-10-27T22:01:59.729" v="161"/>
        <pc:sldMkLst>
          <pc:docMk/>
          <pc:sldMk cId="2850807818" sldId="39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52F472-FB73-482C-89C3-A670B486C292}" type="datetimeFigureOut">
              <a:rPr lang="en-US" smtClean="0"/>
              <a:t>1/7/2026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7C42C3-37C5-4DE0-86C4-1DF7CDE957DE}" type="slidenum">
              <a:rPr lang="en-US" smtClean="0"/>
              <a:t>‹#›</a:t>
            </a:fld>
            <a:endParaRPr lang="en-US"/>
          </a:p>
        </p:txBody>
      </p:sp>
    </p:spTree>
    <p:extLst>
      <p:ext uri="{BB962C8B-B14F-4D97-AF65-F5344CB8AC3E}">
        <p14:creationId xmlns:p14="http://schemas.microsoft.com/office/powerpoint/2010/main" val="1966236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conbio.onlinelibrary.wiley.com/doi/full/10.1111/csp2.242"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conbio.onlinelibrary.wiley.com/doi/full/10.1111/csp2.243"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audubon.org/climate/survivalbydegrees"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experience.arcgis.com/experience/df8e63644679430ba8777d67ec0618c9/page/Survey-Planner-"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audubon.org/app"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esajournals.onlinelibrary.wiley.com/doi/abs/10.1002/eap.2128" TargetMode="External"/><Relationship Id="rId2" Type="http://schemas.openxmlformats.org/officeDocument/2006/relationships/slide" Target="../slides/slide41.xml"/><Relationship Id="rId1" Type="http://schemas.openxmlformats.org/officeDocument/2006/relationships/notesMaster" Target="../notesMasters/notesMaster1.xml"/><Relationship Id="rId6" Type="http://schemas.openxmlformats.org/officeDocument/2006/relationships/hyperlink" Target="https://www.audubon.org/climate/survivalbydegrees" TargetMode="External"/><Relationship Id="rId5" Type="http://schemas.openxmlformats.org/officeDocument/2006/relationships/hyperlink" Target="https://www.audubon.org/content/brooke-bateman" TargetMode="External"/><Relationship Id="rId4" Type="http://schemas.openxmlformats.org/officeDocument/2006/relationships/hyperlink" Target="https://www.audubon.org/conservation/climate-watch" TargetMode="Externa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a:t>
            </a:r>
            <a:r>
              <a:rPr lang="en-US" baseline="0" dirty="0"/>
              <a:t> is an overview of Audubon’s Climate Watch program, a collaboration between Audubon scientists and community science volunteers to test our predictions about how birds are responding to climate change.</a:t>
            </a:r>
            <a:endParaRPr lang="en-US" dirty="0"/>
          </a:p>
        </p:txBody>
      </p:sp>
      <p:sp>
        <p:nvSpPr>
          <p:cNvPr id="4" name="Slide Number Placeholder 3"/>
          <p:cNvSpPr>
            <a:spLocks noGrp="1"/>
          </p:cNvSpPr>
          <p:nvPr>
            <p:ph type="sldNum" sz="quarter" idx="10"/>
          </p:nvPr>
        </p:nvSpPr>
        <p:spPr/>
        <p:txBody>
          <a:bodyPr/>
          <a:lstStyle/>
          <a:p>
            <a:fld id="{147C42C3-37C5-4DE0-86C4-1DF7CDE957DE}" type="slidenum">
              <a:rPr lang="en-US" smtClean="0"/>
              <a:t>1</a:t>
            </a:fld>
            <a:endParaRPr lang="en-US"/>
          </a:p>
        </p:txBody>
      </p:sp>
    </p:spTree>
    <p:extLst>
      <p:ext uri="{BB962C8B-B14F-4D97-AF65-F5344CB8AC3E}">
        <p14:creationId xmlns:p14="http://schemas.microsoft.com/office/powerpoint/2010/main" val="22420901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Informing bird monitoring with these climate predictions will both improve our predictions and monitor change on the landscape!</a:t>
            </a:r>
          </a:p>
          <a:p>
            <a:endParaRPr lang="en-US" sz="1200" kern="1200" dirty="0">
              <a:solidFill>
                <a:schemeClr val="tx1"/>
              </a:solidFill>
              <a:effectLst/>
              <a:latin typeface="+mn-lt"/>
              <a:ea typeface="+mn-ea"/>
              <a:cs typeface="+mn-cs"/>
            </a:endParaRPr>
          </a:p>
          <a:p>
            <a:r>
              <a:rPr lang="en-US" sz="1200" kern="1200" baseline="0" dirty="0">
                <a:solidFill>
                  <a:schemeClr val="tx1"/>
                </a:solidFill>
                <a:effectLst/>
                <a:latin typeface="Helvetica Neue"/>
                <a:ea typeface="Helvetica Neue"/>
                <a:cs typeface="Helvetica Neue"/>
                <a:sym typeface="Helvetica Neue"/>
              </a:rPr>
              <a:t>Climate Watch, was developed to document how species are responding to climate change as it is happening</a:t>
            </a:r>
            <a:r>
              <a:rPr lang="en-US" sz="1200" dirty="0"/>
              <a:t> by having volunteers in the field look for birds where Audubon’s climate models project they should or shouldn’t be in the 2020s.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Helvetica Neue"/>
              <a:ea typeface="Helvetica Neue"/>
              <a:cs typeface="Helvetica Neue"/>
              <a:sym typeface="Helvetica Neu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Helvetica Neue"/>
                <a:ea typeface="Helvetica Neue"/>
                <a:cs typeface="Helvetica Neue"/>
                <a:sym typeface="Helvetica Neue"/>
              </a:rPr>
              <a:t>In response to Audubon’s Birds and Climate Change report, </a:t>
            </a:r>
            <a:r>
              <a:rPr lang="en-US" sz="1200" b="0" i="0" kern="1200" dirty="0">
                <a:solidFill>
                  <a:schemeClr val="tx1"/>
                </a:solidFill>
                <a:effectLst/>
                <a:latin typeface="+mn-lt"/>
                <a:ea typeface="+mn-ea"/>
                <a:cs typeface="+mn-cs"/>
              </a:rPr>
              <a:t>people asked how they could help make the world a better place for birds. People</a:t>
            </a:r>
            <a:r>
              <a:rPr lang="en-US" sz="1200" b="0" i="0" kern="1200" baseline="0" dirty="0">
                <a:solidFill>
                  <a:schemeClr val="tx1"/>
                </a:solidFill>
                <a:effectLst/>
                <a:latin typeface="+mn-lt"/>
                <a:ea typeface="+mn-ea"/>
                <a:cs typeface="+mn-cs"/>
              </a:rPr>
              <a:t> and nature are intimately entwined, and finding a local, tangible and deeply personal way to help is important. </a:t>
            </a:r>
            <a:endParaRPr lang="en-US" dirty="0"/>
          </a:p>
          <a:p>
            <a:endParaRPr lang="en-US" dirty="0"/>
          </a:p>
          <a:p>
            <a:r>
              <a:rPr lang="en-US" dirty="0"/>
              <a:t>Audubon’s strength</a:t>
            </a:r>
            <a:r>
              <a:rPr lang="en-US" baseline="0" dirty="0"/>
              <a:t> is in </a:t>
            </a:r>
            <a:r>
              <a:rPr lang="en-US" dirty="0"/>
              <a:t>our network of people</a:t>
            </a:r>
            <a:r>
              <a:rPr lang="en-US" baseline="0" dirty="0"/>
              <a:t> interested in the well-being of birds. Audubon volunteers have been on the forefront of informing the science of bird conservation since the first Christmas Bird Count over 120 years ago. </a:t>
            </a:r>
          </a:p>
          <a:p>
            <a:endParaRPr lang="en-US" baseline="0" dirty="0"/>
          </a:p>
          <a:p>
            <a:r>
              <a:rPr lang="en-US" baseline="0" dirty="0"/>
              <a:t>So we are building on that tradition with the Climate Watch, with a program that allows people to do something meaningful for both the birds they love and taking action on climate change. </a:t>
            </a:r>
            <a:endParaRPr lang="en-US" sz="2400" kern="1200" baseline="0" dirty="0">
              <a:solidFill>
                <a:schemeClr val="tx1"/>
              </a:solidFill>
              <a:effectLst/>
              <a:latin typeface="Helvetica Neue"/>
              <a:ea typeface="Helvetica Neue"/>
              <a:cs typeface="Helvetica Neue"/>
              <a:sym typeface="Helvetica Neue"/>
            </a:endParaRPr>
          </a:p>
          <a:p>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1FAD40C-DFAF-4126-8601-821B7F4B3E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121594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Climate Watch is a science-driven program in</a:t>
            </a:r>
            <a:r>
              <a:rPr lang="en-US" baseline="0" dirty="0"/>
              <a:t> which we ask volunteers to conduct bird surveys using a specific protocol in the field.</a:t>
            </a:r>
          </a:p>
          <a:p>
            <a:endParaRPr lang="en-US" baseline="0" dirty="0"/>
          </a:p>
          <a:p>
            <a:r>
              <a:rPr lang="en-US" baseline="0" dirty="0"/>
              <a:t>This is bird monitoring with a very specific purpose with is testing our individual predictions (“the models”) for 12 species of birds. This is hypothesis testing about climate change. The data collected will then inform our future predictions.</a:t>
            </a:r>
          </a:p>
          <a:p>
            <a:endParaRPr lang="en-US" baseline="0" dirty="0"/>
          </a:p>
          <a:p>
            <a:r>
              <a:rPr lang="en-US" baseline="0" dirty="0"/>
              <a:t>The target species that are the focus of Climate Watch were selected because they have good models with strong predictions for change, they cover a wide geography of the US, they are present in summer and winter and they can be easily identified by volunteers.</a:t>
            </a:r>
            <a:endParaRPr lang="en-US" dirty="0"/>
          </a:p>
        </p:txBody>
      </p:sp>
      <p:sp>
        <p:nvSpPr>
          <p:cNvPr id="4" name="Slide Number Placeholder 3"/>
          <p:cNvSpPr>
            <a:spLocks noGrp="1"/>
          </p:cNvSpPr>
          <p:nvPr>
            <p:ph type="sldNum" sz="quarter" idx="10"/>
          </p:nvPr>
        </p:nvSpPr>
        <p:spPr/>
        <p:txBody>
          <a:bodyPr/>
          <a:lstStyle/>
          <a:p>
            <a:fld id="{147C42C3-37C5-4DE0-86C4-1DF7CDE957DE}" type="slidenum">
              <a:rPr lang="en-US" smtClean="0"/>
              <a:t>11</a:t>
            </a:fld>
            <a:endParaRPr lang="en-US"/>
          </a:p>
        </p:txBody>
      </p:sp>
    </p:spTree>
    <p:extLst>
      <p:ext uri="{BB962C8B-B14F-4D97-AF65-F5344CB8AC3E}">
        <p14:creationId xmlns:p14="http://schemas.microsoft.com/office/powerpoint/2010/main" val="29544982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the 12 target species we are studying</a:t>
            </a:r>
            <a:r>
              <a:rPr lang="en-US" baseline="0" dirty="0"/>
              <a:t> with Climate Watch: 3 species of bluebirds, 4 species of nuthatch, two species of goldfinch and towhee and Painted Bunting.</a:t>
            </a:r>
            <a:endParaRPr lang="en-US" dirty="0"/>
          </a:p>
        </p:txBody>
      </p:sp>
      <p:sp>
        <p:nvSpPr>
          <p:cNvPr id="4" name="Slide Number Placeholder 3"/>
          <p:cNvSpPr>
            <a:spLocks noGrp="1"/>
          </p:cNvSpPr>
          <p:nvPr>
            <p:ph type="sldNum" sz="quarter" idx="10"/>
          </p:nvPr>
        </p:nvSpPr>
        <p:spPr/>
        <p:txBody>
          <a:bodyPr/>
          <a:lstStyle/>
          <a:p>
            <a:fld id="{147C42C3-37C5-4DE0-86C4-1DF7CDE957DE}" type="slidenum">
              <a:rPr lang="en-US" smtClean="0"/>
              <a:t>12</a:t>
            </a:fld>
            <a:endParaRPr lang="en-US"/>
          </a:p>
        </p:txBody>
      </p:sp>
    </p:spTree>
    <p:extLst>
      <p:ext uri="{BB962C8B-B14F-4D97-AF65-F5344CB8AC3E}">
        <p14:creationId xmlns:p14="http://schemas.microsoft.com/office/powerpoint/2010/main" val="40551355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solidFill>
                  <a:srgbClr val="159ADA"/>
                </a:solidFill>
              </a:rPr>
              <a:t>So how do we go from our predictions (models) to information that is useful for volunteers?</a:t>
            </a:r>
          </a:p>
          <a:p>
            <a:endParaRPr lang="en-US" sz="1200" b="0" dirty="0">
              <a:solidFill>
                <a:srgbClr val="159ADA"/>
              </a:solidFill>
            </a:endParaRPr>
          </a:p>
          <a:p>
            <a:r>
              <a:rPr lang="en-US" sz="1200" b="0" dirty="0">
                <a:solidFill>
                  <a:srgbClr val="159ADA"/>
                </a:solidFill>
              </a:rPr>
              <a:t>This shows our</a:t>
            </a:r>
            <a:r>
              <a:rPr lang="en-US" sz="1200" b="0" baseline="0" dirty="0">
                <a:solidFill>
                  <a:srgbClr val="159ADA"/>
                </a:solidFill>
              </a:rPr>
              <a:t> online visualization for the Eastern Bluebird. All species predictions are publically available on the website (</a:t>
            </a:r>
            <a:r>
              <a:rPr lang="en-US" sz="1200" b="0" baseline="0" dirty="0" err="1">
                <a:solidFill>
                  <a:srgbClr val="159ADA"/>
                </a:solidFill>
              </a:rPr>
              <a:t>survivalbydegrees</a:t>
            </a:r>
            <a:r>
              <a:rPr lang="en-US" sz="1200" b="0" baseline="0" dirty="0">
                <a:solidFill>
                  <a:srgbClr val="159ADA"/>
                </a:solidFill>
              </a:rPr>
              <a:t>).</a:t>
            </a:r>
          </a:p>
          <a:p>
            <a:endParaRPr lang="en-US" sz="1200" b="0" baseline="0" dirty="0">
              <a:solidFill>
                <a:srgbClr val="159ADA"/>
              </a:solidFill>
            </a:endParaRPr>
          </a:p>
          <a:p>
            <a:endParaRPr lang="en-US" dirty="0"/>
          </a:p>
        </p:txBody>
      </p:sp>
      <p:sp>
        <p:nvSpPr>
          <p:cNvPr id="4" name="Slide Number Placeholder 3"/>
          <p:cNvSpPr>
            <a:spLocks noGrp="1"/>
          </p:cNvSpPr>
          <p:nvPr>
            <p:ph type="sldNum" sz="quarter" idx="10"/>
          </p:nvPr>
        </p:nvSpPr>
        <p:spPr/>
        <p:txBody>
          <a:bodyPr/>
          <a:lstStyle/>
          <a:p>
            <a:fld id="{147C42C3-37C5-4DE0-86C4-1DF7CDE957DE}" type="slidenum">
              <a:rPr lang="en-US" smtClean="0"/>
              <a:t>13</a:t>
            </a:fld>
            <a:endParaRPr lang="en-US"/>
          </a:p>
        </p:txBody>
      </p:sp>
    </p:spTree>
    <p:extLst>
      <p:ext uri="{BB962C8B-B14F-4D97-AF65-F5344CB8AC3E}">
        <p14:creationId xmlns:p14="http://schemas.microsoft.com/office/powerpoint/2010/main" val="36354001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solidFill>
                  <a:srgbClr val="159ADA"/>
                </a:solidFill>
              </a:rPr>
              <a:t>Our model</a:t>
            </a:r>
            <a:r>
              <a:rPr lang="en-US" sz="1200" b="0" i="0" dirty="0">
                <a:solidFill>
                  <a:srgbClr val="159ADA"/>
                </a:solidFill>
              </a:rPr>
              <a:t> outputs gave us </a:t>
            </a:r>
            <a:r>
              <a:rPr lang="en-US" i="0" dirty="0">
                <a:solidFill>
                  <a:srgbClr val="159ADA"/>
                </a:solidFill>
              </a:rPr>
              <a:t>detailed information for each species on how each location may improve or worsen with climate change. We used that information to create a 10x10km grid of Climate Watch squares across North America. Each square has a value that indicates </a:t>
            </a:r>
            <a:r>
              <a:rPr lang="en-US" dirty="0">
                <a:solidFill>
                  <a:srgbClr val="159ADA"/>
                </a:solidFill>
              </a:rPr>
              <a:t>whether</a:t>
            </a:r>
            <a:r>
              <a:rPr lang="en-US" sz="1200" b="0" dirty="0">
                <a:solidFill>
                  <a:srgbClr val="159ADA"/>
                </a:solidFill>
              </a:rPr>
              <a:t> the climate and vegetation conditions in that area is predicted to improve, remain stable, or worsen for each species survival under climate change over the next several years.</a:t>
            </a:r>
          </a:p>
          <a:p>
            <a:endParaRPr lang="en-US" sz="1200" b="0" dirty="0">
              <a:solidFill>
                <a:srgbClr val="159ADA"/>
              </a:solidFill>
              <a:cs typeface="Calibri"/>
            </a:endParaRPr>
          </a:p>
          <a:p>
            <a:r>
              <a:rPr lang="en-US" sz="1200" b="0" dirty="0">
                <a:solidFill>
                  <a:srgbClr val="159ADA"/>
                </a:solidFill>
                <a:cs typeface="Calibri"/>
              </a:rPr>
              <a:t>This example shows the predictions for EABL around eastern PA</a:t>
            </a:r>
            <a:r>
              <a:rPr lang="en-US" sz="1200" b="0" baseline="0" dirty="0">
                <a:solidFill>
                  <a:srgbClr val="159ADA"/>
                </a:solidFill>
                <a:cs typeface="Calibri"/>
              </a:rPr>
              <a:t> in winter (blue = worsening, yellow = improving)</a:t>
            </a:r>
            <a:endParaRPr lang="en-US" sz="1200" b="0" dirty="0">
              <a:solidFill>
                <a:srgbClr val="159ADA"/>
              </a:solidFill>
              <a:cs typeface="Calibri"/>
            </a:endParaRPr>
          </a:p>
          <a:p>
            <a:endParaRPr lang="en-US" dirty="0">
              <a:cs typeface="Calibri"/>
            </a:endParaRPr>
          </a:p>
          <a:p>
            <a:r>
              <a:rPr lang="en-US" sz="1200" b="0" dirty="0">
                <a:solidFill>
                  <a:srgbClr val="159ADA"/>
                </a:solidFill>
              </a:rPr>
              <a:t>Volunteers help us verify whether these predications are accurate by monitoring for on the ground/real time changes in species occurrence in these areas.</a:t>
            </a:r>
            <a:endParaRPr lang="en-US" dirty="0"/>
          </a:p>
        </p:txBody>
      </p:sp>
      <p:sp>
        <p:nvSpPr>
          <p:cNvPr id="4" name="Slide Number Placeholder 3"/>
          <p:cNvSpPr>
            <a:spLocks noGrp="1"/>
          </p:cNvSpPr>
          <p:nvPr>
            <p:ph type="sldNum" sz="quarter" idx="10"/>
          </p:nvPr>
        </p:nvSpPr>
        <p:spPr/>
        <p:txBody>
          <a:bodyPr/>
          <a:lstStyle/>
          <a:p>
            <a:fld id="{147C42C3-37C5-4DE0-86C4-1DF7CDE957DE}" type="slidenum">
              <a:rPr lang="en-US" smtClean="0"/>
              <a:t>14</a:t>
            </a:fld>
            <a:endParaRPr lang="en-US"/>
          </a:p>
        </p:txBody>
      </p:sp>
    </p:spTree>
    <p:extLst>
      <p:ext uri="{BB962C8B-B14F-4D97-AF65-F5344CB8AC3E}">
        <p14:creationId xmlns:p14="http://schemas.microsoft.com/office/powerpoint/2010/main" val="8480407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Climate</a:t>
            </a:r>
            <a:r>
              <a:rPr lang="en-US" baseline="0" dirty="0"/>
              <a:t> Watch occurs during two seasons. The winter survey time period runs from January 15 to Feb 15 each year. Volunteers are free to select a date within that time period to conduct a single square survey.</a:t>
            </a:r>
          </a:p>
          <a:p>
            <a:endParaRPr lang="en-US" dirty="0"/>
          </a:p>
        </p:txBody>
      </p:sp>
      <p:sp>
        <p:nvSpPr>
          <p:cNvPr id="4" name="Slide Number Placeholder 3"/>
          <p:cNvSpPr>
            <a:spLocks noGrp="1"/>
          </p:cNvSpPr>
          <p:nvPr>
            <p:ph type="sldNum" sz="quarter" idx="10"/>
          </p:nvPr>
        </p:nvSpPr>
        <p:spPr/>
        <p:txBody>
          <a:bodyPr/>
          <a:lstStyle/>
          <a:p>
            <a:fld id="{147C42C3-37C5-4DE0-86C4-1DF7CDE957DE}" type="slidenum">
              <a:rPr lang="en-US" smtClean="0"/>
              <a:t>15</a:t>
            </a:fld>
            <a:endParaRPr lang="en-US"/>
          </a:p>
        </p:txBody>
      </p:sp>
    </p:spTree>
    <p:extLst>
      <p:ext uri="{BB962C8B-B14F-4D97-AF65-F5344CB8AC3E}">
        <p14:creationId xmlns:p14="http://schemas.microsoft.com/office/powerpoint/2010/main" val="26968180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breeding season survey</a:t>
            </a:r>
            <a:r>
              <a:rPr lang="en-US" baseline="0" dirty="0"/>
              <a:t> period for Climate Watch occurs May 15 to June 15 and volunteers can select a date of their choice for conducting surveys.</a:t>
            </a:r>
            <a:endParaRPr lang="en-US" dirty="0"/>
          </a:p>
        </p:txBody>
      </p:sp>
      <p:sp>
        <p:nvSpPr>
          <p:cNvPr id="4" name="Slide Number Placeholder 3"/>
          <p:cNvSpPr>
            <a:spLocks noGrp="1"/>
          </p:cNvSpPr>
          <p:nvPr>
            <p:ph type="sldNum" sz="quarter" idx="10"/>
          </p:nvPr>
        </p:nvSpPr>
        <p:spPr/>
        <p:txBody>
          <a:bodyPr/>
          <a:lstStyle/>
          <a:p>
            <a:fld id="{147C42C3-37C5-4DE0-86C4-1DF7CDE957DE}" type="slidenum">
              <a:rPr lang="en-US" smtClean="0"/>
              <a:t>16</a:t>
            </a:fld>
            <a:endParaRPr lang="en-US"/>
          </a:p>
        </p:txBody>
      </p:sp>
    </p:spTree>
    <p:extLst>
      <p:ext uri="{BB962C8B-B14F-4D97-AF65-F5344CB8AC3E}">
        <p14:creationId xmlns:p14="http://schemas.microsoft.com/office/powerpoint/2010/main" val="42545987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Participants first pick a target species they want to help monitor. One they can identify or are willing to learn.</a:t>
            </a:r>
          </a:p>
          <a:p>
            <a:r>
              <a:rPr lang="en-US" dirty="0"/>
              <a:t>Participants should be available to monitor point counts for their target species for at least 1 day during the winter or summer count periods.</a:t>
            </a:r>
          </a:p>
          <a:p>
            <a:r>
              <a:rPr lang="en-US" dirty="0"/>
              <a:t>They communicate with their chapter coordinator to plan their surveys</a:t>
            </a:r>
          </a:p>
          <a:p>
            <a:r>
              <a:rPr lang="en-US" dirty="0"/>
              <a:t>All surveys for one square must be done</a:t>
            </a:r>
            <a:r>
              <a:rPr lang="en-US" baseline="0" dirty="0"/>
              <a:t> within one morning by 12 noon local time, weather permitting.</a:t>
            </a:r>
            <a:endParaRPr lang="en-US" dirty="0"/>
          </a:p>
          <a:p>
            <a:r>
              <a:rPr lang="en-US" dirty="0"/>
              <a:t>They then submit their data!</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AD5517-4BAD-2A4D-8A46-DA982CA24A8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85959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a:t>
            </a:r>
            <a:r>
              <a:rPr lang="en-US" baseline="0" dirty="0"/>
              <a:t> role for Climate Watch volunteers is to become a local coordinator or a regional coordinator. The local coordinator is responsible for recruiting local volunteers. If you are involved in an Audubon chapter or a bird club, this is  great opportunity to work together to cover an area. For coordinated groups, we ask groups to aspire to cover 10 squares in your local area for a species.</a:t>
            </a:r>
          </a:p>
          <a:p>
            <a:endParaRPr lang="en-US" baseline="0" dirty="0"/>
          </a:p>
          <a:p>
            <a:r>
              <a:rPr lang="en-US" baseline="0" dirty="0"/>
              <a:t>Regional coordinators are responsible for recruiting local coordinators, perhaps within a state or other region. </a:t>
            </a:r>
          </a:p>
          <a:p>
            <a:endParaRPr lang="en-US" baseline="0" dirty="0"/>
          </a:p>
          <a:p>
            <a:r>
              <a:rPr lang="en-US" baseline="0" dirty="0"/>
              <a:t>Coordinators are responsible for the items on this list.</a:t>
            </a:r>
            <a:endParaRPr lang="en-US" dirty="0"/>
          </a:p>
        </p:txBody>
      </p:sp>
      <p:sp>
        <p:nvSpPr>
          <p:cNvPr id="4" name="Slide Number Placeholder 3"/>
          <p:cNvSpPr>
            <a:spLocks noGrp="1"/>
          </p:cNvSpPr>
          <p:nvPr>
            <p:ph type="sldNum" sz="quarter" idx="10"/>
          </p:nvPr>
        </p:nvSpPr>
        <p:spPr/>
        <p:txBody>
          <a:bodyPr/>
          <a:lstStyle/>
          <a:p>
            <a:fld id="{8AAD5517-4BAD-2A4D-8A46-DA982CA24A84}" type="slidenum">
              <a:rPr lang="en-US" smtClean="0"/>
              <a:t>18</a:t>
            </a:fld>
            <a:endParaRPr lang="en-US"/>
          </a:p>
        </p:txBody>
      </p:sp>
    </p:spTree>
    <p:extLst>
      <p:ext uri="{BB962C8B-B14F-4D97-AF65-F5344CB8AC3E}">
        <p14:creationId xmlns:p14="http://schemas.microsoft.com/office/powerpoint/2010/main" val="10715106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Climate Watch</a:t>
            </a:r>
            <a:r>
              <a:rPr lang="en-US" baseline="0" dirty="0"/>
              <a:t> does require that volunteers know how to identify at least one of the target species, but is open to birders of all levels. </a:t>
            </a:r>
          </a:p>
          <a:p>
            <a:endParaRPr lang="en-US" baseline="0" dirty="0"/>
          </a:p>
          <a:p>
            <a:r>
              <a:rPr lang="en-US" baseline="0" dirty="0"/>
              <a:t>New birders can be paired with experienced birds and learn on the go.</a:t>
            </a:r>
          </a:p>
          <a:p>
            <a:endParaRPr lang="en-US" baseline="0" dirty="0"/>
          </a:p>
          <a:p>
            <a:r>
              <a:rPr lang="en-US" baseline="0" dirty="0"/>
              <a:t>Those that do not want to use technology can be paired with those that do.</a:t>
            </a:r>
          </a:p>
          <a:p>
            <a:endParaRPr lang="en-US" baseline="0" dirty="0"/>
          </a:p>
          <a:p>
            <a:r>
              <a:rPr lang="en-US" baseline="0" dirty="0"/>
              <a:t>Coordinators can help out by selecting a square and survey points if individual volunteers do not know yet understand the protocol.</a:t>
            </a:r>
          </a:p>
          <a:p>
            <a:endParaRPr lang="en-US" baseline="0" dirty="0"/>
          </a:p>
          <a:p>
            <a:r>
              <a:rPr lang="en-US" baseline="0" dirty="0"/>
              <a:t>Of course it is important to study up beforehand to make sure volunteers know how to ID by sight and sounds. This is a good opportunity for coordinators to run a training tutorial in advance.</a:t>
            </a:r>
            <a:endParaRPr lang="en-US" dirty="0"/>
          </a:p>
        </p:txBody>
      </p:sp>
      <p:sp>
        <p:nvSpPr>
          <p:cNvPr id="4" name="Slide Number Placeholder 3"/>
          <p:cNvSpPr>
            <a:spLocks noGrp="1"/>
          </p:cNvSpPr>
          <p:nvPr>
            <p:ph type="sldNum" sz="quarter" idx="10"/>
          </p:nvPr>
        </p:nvSpPr>
        <p:spPr/>
        <p:txBody>
          <a:bodyPr/>
          <a:lstStyle/>
          <a:p>
            <a:fld id="{147C42C3-37C5-4DE0-86C4-1DF7CDE957DE}" type="slidenum">
              <a:rPr lang="en-US" smtClean="0"/>
              <a:t>19</a:t>
            </a:fld>
            <a:endParaRPr lang="en-US"/>
          </a:p>
        </p:txBody>
      </p:sp>
    </p:spTree>
    <p:extLst>
      <p:ext uri="{BB962C8B-B14F-4D97-AF65-F5344CB8AC3E}">
        <p14:creationId xmlns:p14="http://schemas.microsoft.com/office/powerpoint/2010/main" val="804886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In 2019 we released our report Survival by Degrees. Audubon’s new science shows that two-thirds (64%) (389 out of 604) of North American bird species are at risk of extinction from climate change.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Two papers where published</a:t>
            </a:r>
            <a:r>
              <a:rPr lang="en-US" sz="1200" b="0" i="0" kern="1200" baseline="0" dirty="0">
                <a:solidFill>
                  <a:schemeClr val="tx1"/>
                </a:solidFill>
                <a:effectLst/>
                <a:latin typeface="+mn-lt"/>
                <a:ea typeface="+mn-ea"/>
                <a:cs typeface="+mn-cs"/>
              </a:rPr>
              <a:t> in</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Conservation Science and Practice</a:t>
            </a:r>
            <a:r>
              <a:rPr lang="en-US" sz="1200" b="0" i="0" kern="1200" dirty="0">
                <a:solidFill>
                  <a:schemeClr val="tx1"/>
                </a:solidFill>
                <a:effectLst/>
                <a:latin typeface="+mn-lt"/>
                <a:ea typeface="+mn-ea"/>
                <a:cs typeface="+mn-cs"/>
              </a:rPr>
              <a:t> the journal of the Society</a:t>
            </a:r>
            <a:r>
              <a:rPr lang="en-US" sz="1200" b="0" i="0" kern="1200" baseline="0" dirty="0">
                <a:solidFill>
                  <a:schemeClr val="tx1"/>
                </a:solidFill>
                <a:effectLst/>
                <a:latin typeface="+mn-lt"/>
                <a:ea typeface="+mn-ea"/>
                <a:cs typeface="+mn-cs"/>
              </a:rPr>
              <a:t> for Conservation Biology</a:t>
            </a:r>
            <a:r>
              <a:rPr lang="en-US" sz="1200" b="0" i="0" kern="1200" dirty="0">
                <a:solidFill>
                  <a:schemeClr val="tx1"/>
                </a:solidFill>
                <a:effectLst/>
                <a:latin typeface="+mn-lt"/>
                <a:ea typeface="+mn-ea"/>
                <a:cs typeface="+mn-cs"/>
              </a:rPr>
              <a:t>. Both papers were officially published in July 2020 (pre-prints available</a:t>
            </a:r>
            <a:r>
              <a:rPr lang="en-US" sz="1200" b="0" i="0" kern="1200" baseline="0" dirty="0">
                <a:solidFill>
                  <a:schemeClr val="tx1"/>
                </a:solidFill>
                <a:effectLst/>
                <a:latin typeface="+mn-lt"/>
                <a:ea typeface="+mn-ea"/>
                <a:cs typeface="+mn-cs"/>
              </a:rPr>
              <a:t> in 2019)</a:t>
            </a:r>
            <a:r>
              <a:rPr lang="en-US" sz="1200" b="0" i="0" kern="1200" dirty="0">
                <a:solidFill>
                  <a:schemeClr val="tx1"/>
                </a:solidFill>
                <a:effectLst/>
                <a:latin typeface="+mn-lt"/>
                <a:ea typeface="+mn-ea"/>
                <a:cs typeface="+mn-cs"/>
              </a:rPr>
              <a:t>. You can read the climate-change analysis </a:t>
            </a:r>
            <a:r>
              <a:rPr lang="en-US" sz="1200" b="1" i="0" u="none" strike="noStrike" kern="1200" dirty="0">
                <a:solidFill>
                  <a:schemeClr val="tx1"/>
                </a:solidFill>
                <a:effectLst/>
                <a:latin typeface="+mn-lt"/>
                <a:ea typeface="+mn-ea"/>
                <a:cs typeface="+mn-cs"/>
                <a:hlinkClick r:id="rId3"/>
              </a:rPr>
              <a:t>here</a:t>
            </a:r>
            <a:r>
              <a:rPr lang="en-US" sz="1200" b="0" i="0" kern="1200" dirty="0">
                <a:solidFill>
                  <a:schemeClr val="tx1"/>
                </a:solidFill>
                <a:effectLst/>
                <a:latin typeface="+mn-lt"/>
                <a:ea typeface="+mn-ea"/>
                <a:cs typeface="+mn-cs"/>
              </a:rPr>
              <a:t> and the climate threats analysis </a:t>
            </a:r>
            <a:r>
              <a:rPr lang="en-US" sz="1200" b="1" i="0" u="none" strike="noStrike" kern="1200" dirty="0">
                <a:solidFill>
                  <a:schemeClr val="tx1"/>
                </a:solidFill>
                <a:effectLst/>
                <a:latin typeface="+mn-lt"/>
                <a:ea typeface="+mn-ea"/>
                <a:cs typeface="+mn-cs"/>
                <a:hlinkClick r:id="rId4"/>
              </a:rPr>
              <a:t>here</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Our methodology in Survival by Degrees is the same peer-reviewed methodology used for our North American Grasslands &amp; Birds Report published earlier in 2019.</a:t>
            </a:r>
          </a:p>
          <a:p>
            <a:endParaRPr lang="en-US" sz="1200" b="0" i="0" kern="1200" dirty="0">
              <a:solidFill>
                <a:schemeClr val="tx1"/>
              </a:solidFill>
              <a:effectLst/>
              <a:latin typeface="+mn-lt"/>
              <a:ea typeface="+mn-ea"/>
              <a:cs typeface="+mn-cs"/>
            </a:endParaRPr>
          </a:p>
          <a:p>
            <a:r>
              <a:rPr lang="en-US" sz="1000" b="0" i="1" kern="1200" dirty="0">
                <a:solidFill>
                  <a:schemeClr val="tx1"/>
                </a:solidFill>
                <a:effectLst/>
                <a:latin typeface="+mn-lt"/>
                <a:ea typeface="+mn-ea"/>
                <a:cs typeface="+mn-cs"/>
              </a:rPr>
              <a:t>Bateman BL, Wilsey </a:t>
            </a:r>
            <a:r>
              <a:rPr lang="en-US" sz="1000" b="0" i="1" kern="1200" dirty="0" err="1">
                <a:solidFill>
                  <a:schemeClr val="tx1"/>
                </a:solidFill>
                <a:effectLst/>
                <a:latin typeface="+mn-lt"/>
                <a:ea typeface="+mn-ea"/>
                <a:cs typeface="+mn-cs"/>
              </a:rPr>
              <a:t>C,Taylor</a:t>
            </a:r>
            <a:r>
              <a:rPr lang="en-US" sz="1000" b="0" i="1" kern="1200" dirty="0">
                <a:solidFill>
                  <a:schemeClr val="tx1"/>
                </a:solidFill>
                <a:effectLst/>
                <a:latin typeface="+mn-lt"/>
                <a:ea typeface="+mn-ea"/>
                <a:cs typeface="+mn-cs"/>
              </a:rPr>
              <a:t> L, Wu J, LeBaron GS, Langham G. North American birds require mitigation and adaptation to reduce vulnerability to climate change. Conservation Science and Practice. 2020;2:e242.https://doi.org/10.1111/csp2.24218 of 18BATEMANET AL.</a:t>
            </a:r>
          </a:p>
          <a:p>
            <a:endParaRPr lang="en-US" sz="1000" b="0" i="1"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Bateman BL, Taylor </a:t>
            </a:r>
            <a:r>
              <a:rPr lang="en-US" sz="1200" b="0" i="1" kern="1200" dirty="0" err="1">
                <a:solidFill>
                  <a:schemeClr val="tx1"/>
                </a:solidFill>
                <a:effectLst/>
                <a:latin typeface="+mn-lt"/>
                <a:ea typeface="+mn-ea"/>
                <a:cs typeface="+mn-cs"/>
              </a:rPr>
              <a:t>L,Wilsey</a:t>
            </a:r>
            <a:r>
              <a:rPr lang="en-US" sz="1200" b="0" i="1" kern="1200" dirty="0">
                <a:solidFill>
                  <a:schemeClr val="tx1"/>
                </a:solidFill>
                <a:effectLst/>
                <a:latin typeface="+mn-lt"/>
                <a:ea typeface="+mn-ea"/>
                <a:cs typeface="+mn-cs"/>
              </a:rPr>
              <a:t> C, Wu J, LeBaron GS, Langham G. Risk to North American birds from climate change-related threats. Conservation Science and Practice. 2020;2:e243.https://doi.org/10.1111/csp2.243BATEMANET AL.</a:t>
            </a:r>
          </a:p>
          <a:p>
            <a:br>
              <a:rPr lang="en-US" sz="1200" b="0" i="0" kern="1200" dirty="0">
                <a:solidFill>
                  <a:schemeClr val="tx1"/>
                </a:solidFill>
                <a:effectLst/>
                <a:latin typeface="+mn-lt"/>
                <a:ea typeface="+mn-ea"/>
                <a:cs typeface="+mn-cs"/>
              </a:rPr>
            </a:br>
            <a:endParaRPr lang="en-US" sz="1000" b="0" i="1" kern="1200" dirty="0">
              <a:solidFill>
                <a:schemeClr val="tx1"/>
              </a:solidFill>
              <a:effectLst/>
              <a:latin typeface="+mn-lt"/>
              <a:ea typeface="+mn-ea"/>
              <a:cs typeface="+mn-cs"/>
            </a:endParaRPr>
          </a:p>
          <a:p>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AD5517-4BAD-2A4D-8A46-DA982CA24A8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85505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go over the Climate Watch</a:t>
            </a:r>
            <a:r>
              <a:rPr lang="en-US" baseline="0" dirty="0"/>
              <a:t> protocol. The protocol is a list of the specific steps one must take in the field to monitor a bird for this project.</a:t>
            </a:r>
            <a:endParaRPr lang="en-US" dirty="0"/>
          </a:p>
        </p:txBody>
      </p:sp>
      <p:sp>
        <p:nvSpPr>
          <p:cNvPr id="4" name="Slide Number Placeholder 3"/>
          <p:cNvSpPr>
            <a:spLocks noGrp="1"/>
          </p:cNvSpPr>
          <p:nvPr>
            <p:ph type="sldNum" sz="quarter" idx="10"/>
          </p:nvPr>
        </p:nvSpPr>
        <p:spPr/>
        <p:txBody>
          <a:bodyPr/>
          <a:lstStyle/>
          <a:p>
            <a:fld id="{147C42C3-37C5-4DE0-86C4-1DF7CDE957DE}" type="slidenum">
              <a:rPr lang="en-US" smtClean="0"/>
              <a:t>20</a:t>
            </a:fld>
            <a:endParaRPr lang="en-US"/>
          </a:p>
        </p:txBody>
      </p:sp>
    </p:spTree>
    <p:extLst>
      <p:ext uri="{BB962C8B-B14F-4D97-AF65-F5344CB8AC3E}">
        <p14:creationId xmlns:p14="http://schemas.microsoft.com/office/powerpoint/2010/main" val="41141660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5 steps in the protocol and I will go over each</a:t>
            </a:r>
            <a:r>
              <a:rPr lang="en-US" baseline="0" dirty="0"/>
              <a:t> of them now. These 5 steps are available in a printable one page document on the climate watch website.</a:t>
            </a:r>
          </a:p>
          <a:p>
            <a:endParaRPr lang="en-US" dirty="0"/>
          </a:p>
        </p:txBody>
      </p:sp>
      <p:sp>
        <p:nvSpPr>
          <p:cNvPr id="4" name="Slide Number Placeholder 3"/>
          <p:cNvSpPr>
            <a:spLocks noGrp="1"/>
          </p:cNvSpPr>
          <p:nvPr>
            <p:ph type="sldNum" sz="quarter" idx="10"/>
          </p:nvPr>
        </p:nvSpPr>
        <p:spPr/>
        <p:txBody>
          <a:bodyPr/>
          <a:lstStyle/>
          <a:p>
            <a:fld id="{147C42C3-37C5-4DE0-86C4-1DF7CDE957DE}" type="slidenum">
              <a:rPr lang="en-US" smtClean="0"/>
              <a:t>21</a:t>
            </a:fld>
            <a:endParaRPr lang="en-US"/>
          </a:p>
        </p:txBody>
      </p:sp>
    </p:spTree>
    <p:extLst>
      <p:ext uri="{BB962C8B-B14F-4D97-AF65-F5344CB8AC3E}">
        <p14:creationId xmlns:p14="http://schemas.microsoft.com/office/powerpoint/2010/main" val="27049767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 select a target</a:t>
            </a:r>
            <a:r>
              <a:rPr lang="en-US" baseline="0" dirty="0"/>
              <a:t> species. The target species will drive the selection of where you monitor because you must go to the primate habitat for your target species.</a:t>
            </a:r>
          </a:p>
          <a:p>
            <a:endParaRPr lang="en-US" baseline="0" dirty="0"/>
          </a:p>
          <a:p>
            <a:r>
              <a:rPr lang="en-US" baseline="0" dirty="0"/>
              <a:t>We recommend that if you are new to climate watch, you focus on selecting just one species for which to monitor. There are some places in the US were it is likely you will see more than one target species in the same habitat. That is ok to do as well IF the habitat for both species is the same.</a:t>
            </a:r>
          </a:p>
          <a:p>
            <a:endParaRPr lang="en-US" dirty="0"/>
          </a:p>
        </p:txBody>
      </p:sp>
      <p:sp>
        <p:nvSpPr>
          <p:cNvPr id="4" name="Slide Number Placeholder 3"/>
          <p:cNvSpPr>
            <a:spLocks noGrp="1"/>
          </p:cNvSpPr>
          <p:nvPr>
            <p:ph type="sldNum" sz="quarter" idx="10"/>
          </p:nvPr>
        </p:nvSpPr>
        <p:spPr/>
        <p:txBody>
          <a:bodyPr/>
          <a:lstStyle/>
          <a:p>
            <a:fld id="{147C42C3-37C5-4DE0-86C4-1DF7CDE957DE}" type="slidenum">
              <a:rPr lang="en-US" smtClean="0"/>
              <a:t>22</a:t>
            </a:fld>
            <a:endParaRPr lang="en-US"/>
          </a:p>
        </p:txBody>
      </p:sp>
    </p:spTree>
    <p:extLst>
      <p:ext uri="{BB962C8B-B14F-4D97-AF65-F5344CB8AC3E}">
        <p14:creationId xmlns:p14="http://schemas.microsoft.com/office/powerpoint/2010/main" val="40330060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D51553-FEAD-25C9-02C2-5D5F39EAAC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0B64EF-F48A-F57D-01F2-BC840AD970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473C80-784C-45AD-E0C5-4149FD91B4AB}"/>
              </a:ext>
            </a:extLst>
          </p:cNvPr>
          <p:cNvSpPr>
            <a:spLocks noGrp="1"/>
          </p:cNvSpPr>
          <p:nvPr>
            <p:ph type="body" idx="1"/>
          </p:nvPr>
        </p:nvSpPr>
        <p:spPr/>
        <p:txBody>
          <a:bodyPr/>
          <a:lstStyle/>
          <a:p>
            <a:pPr>
              <a:lnSpc>
                <a:spcPct val="107000"/>
              </a:lnSpc>
            </a:pPr>
            <a:r>
              <a:rPr lang="en-US" dirty="0"/>
              <a:t>We provide online resources to help you select potential target species for where you are – the survival by degrees website has online animated maps for all of our target species and the online climate watch survey planner provides target species relative ranges so you can be sure to select target species that would be expected in the season and place that you plan to survey. </a:t>
            </a:r>
            <a:endParaRPr lang="en-US" dirty="0">
              <a:solidFill>
                <a:srgbClr val="000000"/>
              </a:solidFill>
              <a:ea typeface="Calibri"/>
              <a:cs typeface="Calibri"/>
            </a:endParaRPr>
          </a:p>
        </p:txBody>
      </p:sp>
      <p:sp>
        <p:nvSpPr>
          <p:cNvPr id="4" name="Slide Number Placeholder 3">
            <a:extLst>
              <a:ext uri="{FF2B5EF4-FFF2-40B4-BE49-F238E27FC236}">
                <a16:creationId xmlns:a16="http://schemas.microsoft.com/office/drawing/2014/main" id="{4A0AD08A-6AF3-93B1-F2F8-83FD4835BDCE}"/>
              </a:ext>
            </a:extLst>
          </p:cNvPr>
          <p:cNvSpPr>
            <a:spLocks noGrp="1"/>
          </p:cNvSpPr>
          <p:nvPr>
            <p:ph type="sldNum" sz="quarter" idx="10"/>
          </p:nvPr>
        </p:nvSpPr>
        <p:spPr/>
        <p:txBody>
          <a:bodyPr/>
          <a:lstStyle/>
          <a:p>
            <a:fld id="{147C42C3-37C5-4DE0-86C4-1DF7CDE957DE}" type="slidenum">
              <a:rPr lang="en-US" smtClean="0"/>
              <a:t>23</a:t>
            </a:fld>
            <a:endParaRPr lang="en-US"/>
          </a:p>
        </p:txBody>
      </p:sp>
    </p:spTree>
    <p:extLst>
      <p:ext uri="{BB962C8B-B14F-4D97-AF65-F5344CB8AC3E}">
        <p14:creationId xmlns:p14="http://schemas.microsoft.com/office/powerpoint/2010/main" val="35680295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80DB81-8C4B-85CA-6C2F-FA70941DFF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667297-E545-542D-9DC9-D28D6E4BB3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F87335-44E3-F7EA-BAA8-8832383E256C}"/>
              </a:ext>
            </a:extLst>
          </p:cNvPr>
          <p:cNvSpPr>
            <a:spLocks noGrp="1"/>
          </p:cNvSpPr>
          <p:nvPr>
            <p:ph type="body" idx="1"/>
          </p:nvPr>
        </p:nvSpPr>
        <p:spPr/>
        <p:txBody>
          <a:bodyPr/>
          <a:lstStyle/>
          <a:p>
            <a:pPr>
              <a:lnSpc>
                <a:spcPct val="107000"/>
              </a:lnSpc>
            </a:pPr>
            <a:r>
              <a:rPr lang="en-US" dirty="0"/>
              <a:t>The Climate Watch survey planning tool also allows you to zoom in to see details of our modeled species suitability predictions in your area. Note that, in order to see the suitability predictions, you need to be in the Survey Planner tab, be zoomed into a local area, and have the Climate Watch Suitability by Target Species Layer turned on for the species of interest. </a:t>
            </a:r>
            <a:endParaRPr lang="en-US" dirty="0">
              <a:solidFill>
                <a:srgbClr val="444444"/>
              </a:solidFill>
              <a:ea typeface="Calibri" panose="020F0502020204030204"/>
              <a:cs typeface="Calibri" panose="020F0502020204030204"/>
            </a:endParaRPr>
          </a:p>
          <a:p>
            <a:pPr>
              <a:lnSpc>
                <a:spcPct val="107000"/>
              </a:lnSpc>
            </a:pPr>
            <a:endParaRPr lang="en-US" dirty="0">
              <a:solidFill>
                <a:srgbClr val="444444"/>
              </a:solidFill>
            </a:endParaRPr>
          </a:p>
          <a:p>
            <a:r>
              <a:rPr lang="en-US" dirty="0">
                <a:solidFill>
                  <a:srgbClr val="444444"/>
                </a:solidFill>
                <a:hlinkClick r:id="rId3"/>
              </a:rPr>
              <a:t>https://www.audubon.org/climate/survivalbydegrees</a:t>
            </a:r>
            <a:endParaRPr lang="en-US" dirty="0">
              <a:solidFill>
                <a:srgbClr val="444444"/>
              </a:solidFill>
            </a:endParaRPr>
          </a:p>
          <a:p>
            <a:endParaRPr lang="en-US" dirty="0">
              <a:solidFill>
                <a:srgbClr val="444444"/>
              </a:solidFill>
            </a:endParaRPr>
          </a:p>
          <a:p>
            <a:r>
              <a:rPr lang="en-US" dirty="0">
                <a:solidFill>
                  <a:srgbClr val="444444"/>
                </a:solidFill>
                <a:hlinkClick r:id="rId4"/>
              </a:rPr>
              <a:t>https://experience.arcgis.com/experience/df8e63644679430ba8777d67ec0618c9/page/Survey-Planner-</a:t>
            </a:r>
            <a:r>
              <a:rPr lang="en-US" dirty="0"/>
              <a:t> </a:t>
            </a:r>
          </a:p>
        </p:txBody>
      </p:sp>
      <p:sp>
        <p:nvSpPr>
          <p:cNvPr id="4" name="Slide Number Placeholder 3">
            <a:extLst>
              <a:ext uri="{FF2B5EF4-FFF2-40B4-BE49-F238E27FC236}">
                <a16:creationId xmlns:a16="http://schemas.microsoft.com/office/drawing/2014/main" id="{5B5652FC-C5BA-7091-892A-11C9FA28F1F9}"/>
              </a:ext>
            </a:extLst>
          </p:cNvPr>
          <p:cNvSpPr>
            <a:spLocks noGrp="1"/>
          </p:cNvSpPr>
          <p:nvPr>
            <p:ph type="sldNum" sz="quarter" idx="10"/>
          </p:nvPr>
        </p:nvSpPr>
        <p:spPr/>
        <p:txBody>
          <a:bodyPr/>
          <a:lstStyle/>
          <a:p>
            <a:fld id="{147C42C3-37C5-4DE0-86C4-1DF7CDE957DE}" type="slidenum">
              <a:rPr lang="en-US" smtClean="0"/>
              <a:t>24</a:t>
            </a:fld>
            <a:endParaRPr lang="en-US"/>
          </a:p>
        </p:txBody>
      </p:sp>
    </p:spTree>
    <p:extLst>
      <p:ext uri="{BB962C8B-B14F-4D97-AF65-F5344CB8AC3E}">
        <p14:creationId xmlns:p14="http://schemas.microsoft.com/office/powerpoint/2010/main" val="17101931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420256-9631-99F7-664E-8C2944D682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469EA8-6897-30ED-BEFB-EC40053D0E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DAD24C-0BC2-5981-F5D5-31EE749046A0}"/>
              </a:ext>
            </a:extLst>
          </p:cNvPr>
          <p:cNvSpPr>
            <a:spLocks noGrp="1"/>
          </p:cNvSpPr>
          <p:nvPr>
            <p:ph type="body" idx="1"/>
          </p:nvPr>
        </p:nvSpPr>
        <p:spPr/>
        <p:txBody>
          <a:bodyPr/>
          <a:lstStyle/>
          <a:p>
            <a:pPr>
              <a:lnSpc>
                <a:spcPct val="107000"/>
              </a:lnSpc>
            </a:pPr>
            <a:r>
              <a:rPr lang="en-US" dirty="0"/>
              <a:t>The online climate watch survey planner gives you the ability to see not only predictions, which are color coded, but where others are already monitoring (claimed squares are grey, dots indicate current/previous survey locations). Each square only needs to be covered once per season per species</a:t>
            </a:r>
            <a:r>
              <a:rPr lang="en-US" dirty="0">
                <a:solidFill>
                  <a:srgbClr val="000000"/>
                </a:solidFill>
              </a:rPr>
              <a:t>.</a:t>
            </a:r>
            <a:endParaRPr lang="en-US" dirty="0">
              <a:ea typeface="Calibri"/>
              <a:cs typeface="Calibri"/>
            </a:endParaRPr>
          </a:p>
        </p:txBody>
      </p:sp>
      <p:sp>
        <p:nvSpPr>
          <p:cNvPr id="4" name="Slide Number Placeholder 3">
            <a:extLst>
              <a:ext uri="{FF2B5EF4-FFF2-40B4-BE49-F238E27FC236}">
                <a16:creationId xmlns:a16="http://schemas.microsoft.com/office/drawing/2014/main" id="{ED11DB23-7769-B82E-3FFE-F3AD7FB5AE6A}"/>
              </a:ext>
            </a:extLst>
          </p:cNvPr>
          <p:cNvSpPr>
            <a:spLocks noGrp="1"/>
          </p:cNvSpPr>
          <p:nvPr>
            <p:ph type="sldNum" sz="quarter" idx="10"/>
          </p:nvPr>
        </p:nvSpPr>
        <p:spPr/>
        <p:txBody>
          <a:bodyPr/>
          <a:lstStyle/>
          <a:p>
            <a:fld id="{147C42C3-37C5-4DE0-86C4-1DF7CDE957DE}" type="slidenum">
              <a:rPr lang="en-US" smtClean="0"/>
              <a:t>25</a:t>
            </a:fld>
            <a:endParaRPr lang="en-US"/>
          </a:p>
        </p:txBody>
      </p:sp>
    </p:spTree>
    <p:extLst>
      <p:ext uri="{BB962C8B-B14F-4D97-AF65-F5344CB8AC3E}">
        <p14:creationId xmlns:p14="http://schemas.microsoft.com/office/powerpoint/2010/main" val="3612802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800" dirty="0">
                <a:solidFill>
                  <a:srgbClr val="000000"/>
                </a:solidFill>
                <a:latin typeface="Segoe UI"/>
                <a:ea typeface="Calibri"/>
                <a:cs typeface="Segoe UI"/>
              </a:rPr>
              <a:t>Step</a:t>
            </a:r>
            <a:r>
              <a:rPr lang="en-US" sz="1800" dirty="0">
                <a:solidFill>
                  <a:srgbClr val="000000"/>
                </a:solidFill>
                <a:effectLst/>
                <a:latin typeface="Segoe UI"/>
                <a:ea typeface="Calibri"/>
                <a:cs typeface="Segoe UI"/>
              </a:rPr>
              <a:t> 2: The next step is to decide which square or squares you want to monitor for your target species. </a:t>
            </a:r>
            <a:r>
              <a:rPr lang="en-US" sz="1800" dirty="0">
                <a:solidFill>
                  <a:srgbClr val="000000"/>
                </a:solidFill>
                <a:latin typeface="Segoe UI"/>
                <a:ea typeface="Calibri"/>
                <a:cs typeface="Segoe UI"/>
              </a:rPr>
              <a:t>In the Claim a Square tab of the online survey planner tool, once you've entered your address in the tool and selected the target species of interest, the</a:t>
            </a:r>
            <a:r>
              <a:rPr lang="en-US" sz="1800" dirty="0">
                <a:solidFill>
                  <a:srgbClr val="000000"/>
                </a:solidFill>
                <a:effectLst/>
                <a:latin typeface="Segoe UI"/>
                <a:ea typeface="Calibri"/>
                <a:cs typeface="Segoe UI"/>
              </a:rPr>
              <a:t> online </a:t>
            </a:r>
            <a:r>
              <a:rPr lang="en-US" sz="1800" dirty="0">
                <a:solidFill>
                  <a:srgbClr val="000000"/>
                </a:solidFill>
                <a:latin typeface="Segoe UI"/>
                <a:ea typeface="Calibri"/>
                <a:cs typeface="Segoe UI"/>
              </a:rPr>
              <a:t>survey planner tool </a:t>
            </a:r>
            <a:r>
              <a:rPr lang="en-US" sz="1800" dirty="0">
                <a:solidFill>
                  <a:srgbClr val="000000"/>
                </a:solidFill>
                <a:effectLst/>
                <a:latin typeface="Segoe UI"/>
                <a:ea typeface="Calibri"/>
                <a:cs typeface="Segoe UI"/>
              </a:rPr>
              <a:t>can help you decide</a:t>
            </a:r>
            <a:r>
              <a:rPr lang="en-US" sz="1800" dirty="0">
                <a:solidFill>
                  <a:srgbClr val="000000"/>
                </a:solidFill>
                <a:latin typeface="Segoe UI"/>
                <a:ea typeface="Calibri"/>
                <a:cs typeface="Segoe UI"/>
              </a:rPr>
              <a:t> by showing you squares that have already been claimed for a specific season (magenta for both, orange for summer, and blue for winter) for that species and those that are available.</a:t>
            </a:r>
            <a:r>
              <a:rPr lang="en-US" sz="1800" dirty="0">
                <a:solidFill>
                  <a:srgbClr val="000000"/>
                </a:solidFill>
                <a:effectLst/>
                <a:latin typeface="Segoe UI"/>
                <a:ea typeface="Calibri"/>
                <a:cs typeface="Segoe UI"/>
              </a:rPr>
              <a:t> We encourage people to try and cover squares that have the most predicted change for a species</a:t>
            </a:r>
            <a:r>
              <a:rPr lang="en-US" sz="1800" dirty="0">
                <a:solidFill>
                  <a:srgbClr val="000000"/>
                </a:solidFill>
                <a:latin typeface="Segoe UI"/>
                <a:ea typeface="Calibri"/>
                <a:cs typeface="Segoe UI"/>
              </a:rPr>
              <a:t> (reds and blues when viewing the survey planner map),</a:t>
            </a:r>
            <a:r>
              <a:rPr lang="en-US" sz="1800" dirty="0">
                <a:solidFill>
                  <a:srgbClr val="000000"/>
                </a:solidFill>
                <a:effectLst/>
                <a:latin typeface="Segoe UI"/>
                <a:ea typeface="Calibri"/>
                <a:cs typeface="Segoe UI"/>
              </a:rPr>
              <a:t> but accessibility and distance to you will be important factors as well.</a:t>
            </a:r>
            <a:endParaRPr lang="en-US" dirty="0">
              <a:ea typeface="Calibri"/>
              <a:cs typeface="Calibri"/>
            </a:endParaRPr>
          </a:p>
          <a:p>
            <a:pPr>
              <a:lnSpc>
                <a:spcPct val="107000"/>
              </a:lnSpc>
            </a:pPr>
            <a:endParaRPr lang="en-US" sz="1800" dirty="0">
              <a:latin typeface="Segoe UI"/>
              <a:ea typeface="Calibri"/>
              <a:cs typeface="Segoe UI"/>
            </a:endParaRPr>
          </a:p>
          <a:p>
            <a:pPr>
              <a:lnSpc>
                <a:spcPct val="107000"/>
              </a:lnSpc>
            </a:pPr>
            <a:r>
              <a:rPr lang="en-US" dirty="0"/>
              <a:t>Once you decide on your square or squares it will be important to you (or someone helping you) to “claim” your square through the online survey planning tool so that others know where you are working. Instructions on how to do this are available on our website, including a video tutorial that will walk you through this process.</a:t>
            </a:r>
            <a:endParaRPr lang="en-US" dirty="0">
              <a:ea typeface="Calibri"/>
              <a:cs typeface="Calibri"/>
            </a:endParaRPr>
          </a:p>
        </p:txBody>
      </p:sp>
      <p:sp>
        <p:nvSpPr>
          <p:cNvPr id="4" name="Slide Number Placeholder 3"/>
          <p:cNvSpPr>
            <a:spLocks noGrp="1"/>
          </p:cNvSpPr>
          <p:nvPr>
            <p:ph type="sldNum" sz="quarter" idx="10"/>
          </p:nvPr>
        </p:nvSpPr>
        <p:spPr/>
        <p:txBody>
          <a:bodyPr/>
          <a:lstStyle/>
          <a:p>
            <a:fld id="{8AAD5517-4BAD-2A4D-8A46-DA982CA24A84}" type="slidenum">
              <a:rPr lang="en-US" smtClean="0"/>
              <a:t>26</a:t>
            </a:fld>
            <a:endParaRPr lang="en-US"/>
          </a:p>
        </p:txBody>
      </p:sp>
    </p:spTree>
    <p:extLst>
      <p:ext uri="{BB962C8B-B14F-4D97-AF65-F5344CB8AC3E}">
        <p14:creationId xmlns:p14="http://schemas.microsoft.com/office/powerpoint/2010/main" val="8933028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Step 3: Once you have selected the square you want to survey the next step is to select the 12 points where you will conduct your surveys. </a:t>
            </a:r>
            <a:endParaRPr lang="en-US" dirty="0">
              <a:ea typeface="Calibri"/>
              <a:cs typeface="Calibri"/>
            </a:endParaRPr>
          </a:p>
          <a:p>
            <a:pPr marL="285750" indent="-285750">
              <a:buFont typeface="Symbol"/>
              <a:buChar char="•"/>
            </a:pPr>
            <a:r>
              <a:rPr lang="en-US" dirty="0"/>
              <a:t>Each of these survey locations should be within your selected square, situated within the best habitat you are able to identify for the target species within the square, and at least 200 meters away from your other survey points. For reference, 200 meters is approximately 2 football fields or 2 Olympic swimming pools. This is because you’ll record all of the birds you detect within 100 meters of the survey point – keeping them at least 200 meters apart prevents double-counting any areas. More information about this step, including a video tutorial, is available on our website.</a:t>
            </a:r>
            <a:endParaRPr lang="en-US" dirty="0">
              <a:ea typeface="Calibri"/>
              <a:cs typeface="Calibri"/>
            </a:endParaRPr>
          </a:p>
          <a:p>
            <a:pPr marL="0" marR="0">
              <a:lnSpc>
                <a:spcPct val="107000"/>
              </a:lnSpc>
              <a:spcBef>
                <a:spcPts val="0"/>
              </a:spcBef>
              <a:spcAft>
                <a:spcPts val="0"/>
              </a:spcAft>
            </a:pPr>
            <a:endParaRPr lang="en-US" sz="1800" dirty="0">
              <a:effectLst/>
              <a:latin typeface="Segoe UI"/>
              <a:ea typeface="Calibri" panose="020F0502020204030204" pitchFamily="34" charset="0"/>
              <a:cs typeface="Segoe U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1FAD40C-DFAF-4126-8601-821B7F4B3E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1314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use a number of resources to determine where the best habitat is for your target species. [read list]</a:t>
            </a:r>
            <a:endParaRPr lang="en-US" dirty="0">
              <a:ea typeface="Calibri"/>
              <a:cs typeface="Calibri"/>
            </a:endParaRPr>
          </a:p>
          <a:p>
            <a:endParaRPr lang="en-US" dirty="0"/>
          </a:p>
          <a:p>
            <a:r>
              <a:rPr lang="en-US" dirty="0"/>
              <a:t>As mentioned before, if you live in an area where appropriate habitat is present for more than one species at a time, you can conduct simultaneous surveys for more than one target species. This will depend on your local area and local coordinator or group goals.</a:t>
            </a:r>
            <a:endParaRPr lang="en-US" dirty="0">
              <a:ea typeface="Calibri"/>
              <a:cs typeface="Calibri"/>
            </a:endParaRPr>
          </a:p>
          <a:p>
            <a:pPr marL="0" marR="0">
              <a:lnSpc>
                <a:spcPct val="107000"/>
              </a:lnSpc>
              <a:spcBef>
                <a:spcPts val="0"/>
              </a:spcBef>
              <a:spcAft>
                <a:spcPts val="0"/>
              </a:spcAft>
            </a:pPr>
            <a:endParaRPr lang="en-US" sz="1800" dirty="0">
              <a:effectLst/>
              <a:latin typeface="Segoe UI"/>
              <a:ea typeface="Calibri"/>
              <a:cs typeface="Segoe U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1FAD40C-DFAF-4126-8601-821B7F4B3E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273668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solidFill>
                  <a:srgbClr val="000000"/>
                </a:solidFill>
              </a:rPr>
              <a:t>Step</a:t>
            </a:r>
            <a:r>
              <a:rPr lang="en-US" dirty="0">
                <a:solidFill>
                  <a:srgbClr val="000000"/>
                </a:solidFill>
                <a:effectLst/>
              </a:rPr>
              <a:t> 4:</a:t>
            </a:r>
            <a:r>
              <a:rPr lang="en-US" dirty="0">
                <a:solidFill>
                  <a:srgbClr val="000000"/>
                </a:solidFill>
              </a:rPr>
              <a:t> </a:t>
            </a:r>
            <a:r>
              <a:rPr lang="en-US" dirty="0">
                <a:solidFill>
                  <a:srgbClr val="000000"/>
                </a:solidFill>
                <a:effectLst/>
              </a:rPr>
              <a:t>Conduct your 12 point counts as described here.</a:t>
            </a:r>
            <a:endParaRPr lang="en-US" dirty="0">
              <a:ea typeface="Calibri"/>
              <a:cs typeface="Calibri"/>
            </a:endParaRPr>
          </a:p>
          <a:p>
            <a:endParaRPr lang="en-US" dirty="0">
              <a:effectLst/>
            </a:endParaRPr>
          </a:p>
          <a:p>
            <a:r>
              <a:rPr lang="en-US" dirty="0">
                <a:solidFill>
                  <a:srgbClr val="000000"/>
                </a:solidFill>
                <a:effectLst/>
              </a:rPr>
              <a:t>There is a full written manual with much more </a:t>
            </a:r>
            <a:r>
              <a:rPr lang="en-US" dirty="0">
                <a:solidFill>
                  <a:srgbClr val="000000"/>
                </a:solidFill>
              </a:rPr>
              <a:t>detail </a:t>
            </a:r>
            <a:r>
              <a:rPr lang="en-US" dirty="0">
                <a:solidFill>
                  <a:srgbClr val="000000"/>
                </a:solidFill>
                <a:effectLst/>
              </a:rPr>
              <a:t>on these 5 steps available on the </a:t>
            </a:r>
            <a:r>
              <a:rPr lang="en-US" dirty="0">
                <a:solidFill>
                  <a:srgbClr val="000000"/>
                </a:solidFill>
              </a:rPr>
              <a:t>Climate Watch </a:t>
            </a:r>
            <a:r>
              <a:rPr lang="en-US" dirty="0">
                <a:solidFill>
                  <a:srgbClr val="000000"/>
                </a:solidFill>
                <a:effectLst/>
              </a:rPr>
              <a:t>website</a:t>
            </a:r>
            <a:r>
              <a:rPr lang="en-US" dirty="0">
                <a:solidFill>
                  <a:srgbClr val="000000"/>
                </a:solidFill>
              </a:rPr>
              <a:t>, as well as a video tutorial that walks you through this step.</a:t>
            </a:r>
            <a:endParaRPr lang="en-US" dirty="0">
              <a:solidFill>
                <a:srgbClr val="000000"/>
              </a:solidFill>
              <a:ea typeface="Calibri"/>
              <a:cs typeface="Calibri"/>
            </a:endParaRPr>
          </a:p>
          <a:p>
            <a:pPr marL="0" marR="0">
              <a:lnSpc>
                <a:spcPct val="107000"/>
              </a:lnSpc>
              <a:spcBef>
                <a:spcPts val="0"/>
              </a:spcBef>
              <a:spcAft>
                <a:spcPts val="0"/>
              </a:spcAft>
            </a:pPr>
            <a:endParaRPr lang="en-US" dirty="0">
              <a:ea typeface="Calibri"/>
              <a:cs typeface="Calibri"/>
            </a:endParaRPr>
          </a:p>
        </p:txBody>
      </p:sp>
    </p:spTree>
    <p:extLst>
      <p:ext uri="{BB962C8B-B14F-4D97-AF65-F5344CB8AC3E}">
        <p14:creationId xmlns:p14="http://schemas.microsoft.com/office/powerpoint/2010/main" val="242849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1" indent="-342900">
              <a:buFont typeface="Arial" panose="020B0604020202020204" pitchFamily="34" charset="0"/>
              <a:buChar char="•"/>
            </a:pPr>
            <a:endParaRPr lang="en-US" sz="1969" dirty="0"/>
          </a:p>
          <a:p>
            <a:pPr>
              <a:defRPr/>
            </a:pPr>
            <a:r>
              <a:rPr lang="en-US" sz="1200" b="0" i="0" kern="1200" dirty="0">
                <a:solidFill>
                  <a:schemeClr val="tx1"/>
                </a:solidFill>
                <a:effectLst/>
                <a:latin typeface="+mn-lt"/>
                <a:ea typeface="+mn-ea"/>
                <a:cs typeface="+mn-cs"/>
              </a:rPr>
              <a:t>Audubon scientists studied 604 North American bird species using 140 million bird records—including observational data from bird lovers across the country. We plugged our bird data into the same climate models used by more than 800 experts in 80 countries to map where each bird might live in the future under a changing climate.</a:t>
            </a:r>
            <a:r>
              <a:rPr lang="en-US" dirty="0"/>
              <a:t> We used over 70 data sources and 140+ million bird records were used in the analysis. Sources include eBird, U.S. Geological Survey, North American Breeding Bird Survey, and Global Biodiversity Information Facility.</a:t>
            </a:r>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10"/>
          </p:nvPr>
        </p:nvSpPr>
        <p:spPr/>
        <p:txBody>
          <a:bodyPr/>
          <a:lstStyle/>
          <a:p>
            <a:fld id="{8AAD5517-4BAD-2A4D-8A46-DA982CA24A84}" type="slidenum">
              <a:rPr lang="en-US" smtClean="0"/>
              <a:t>3</a:t>
            </a:fld>
            <a:endParaRPr lang="en-US"/>
          </a:p>
        </p:txBody>
      </p:sp>
    </p:spTree>
    <p:extLst>
      <p:ext uri="{BB962C8B-B14F-4D97-AF65-F5344CB8AC3E}">
        <p14:creationId xmlns:p14="http://schemas.microsoft.com/office/powerpoint/2010/main" val="14082598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Step 5: Submit your data!</a:t>
            </a:r>
          </a:p>
          <a:p>
            <a:r>
              <a:rPr lang="en-US" dirty="0"/>
              <a:t>There are three methods for submitting data for Climate Watch:</a:t>
            </a:r>
          </a:p>
          <a:p>
            <a:r>
              <a:rPr lang="en-US" dirty="0"/>
              <a:t>1 – Use eBird mobile or the eBird web version to record your data. Then collect all of your eBird checklist IDs and submit through Audubon’s Climate Watch portal.</a:t>
            </a:r>
          </a:p>
          <a:p>
            <a:r>
              <a:rPr lang="en-US" dirty="0"/>
              <a:t>2 – Use Audubon’s mobile app.</a:t>
            </a:r>
          </a:p>
          <a:p>
            <a:r>
              <a:rPr lang="en-US" dirty="0"/>
              <a:t>3 – if you don’t have a smartphone, you can also enter the data manually via our online web form</a:t>
            </a:r>
            <a:endParaRPr lang="en-US" dirty="0">
              <a:ea typeface="Calibri"/>
              <a:cs typeface="Calibri"/>
            </a:endParaRPr>
          </a:p>
          <a:p>
            <a:endParaRPr lang="en-US" dirty="0">
              <a:latin typeface="Calibri" panose="020F0502020204030204"/>
              <a:ea typeface="Calibri"/>
              <a:cs typeface="Calibri" panose="020F0502020204030204"/>
            </a:endParaRPr>
          </a:p>
          <a:p>
            <a:r>
              <a:rPr lang="en-US" dirty="0"/>
              <a:t>Again, our website and the Climate Watch manual has much more detail on these 3 data submission options, as well as a video tutorial that walks you through this step.</a:t>
            </a:r>
            <a:endParaRPr lang="en-US" dirty="0">
              <a:ea typeface="Calibri"/>
              <a:cs typeface="Calibri"/>
            </a:endParaRPr>
          </a:p>
          <a:p>
            <a:endParaRPr lang="en-US" dirty="0">
              <a:ea typeface="Calibri"/>
              <a:cs typeface="Calibri"/>
            </a:endParaRPr>
          </a:p>
          <a:p>
            <a:pPr>
              <a:lnSpc>
                <a:spcPct val="107000"/>
              </a:lnSpc>
            </a:pPr>
            <a:endParaRPr lang="en-US" sz="1800" i="1" dirty="0">
              <a:latin typeface="Segoe UI"/>
              <a:ea typeface="Calibri"/>
              <a:cs typeface="Segoe UI"/>
            </a:endParaRPr>
          </a:p>
        </p:txBody>
      </p:sp>
    </p:spTree>
    <p:extLst>
      <p:ext uri="{BB962C8B-B14F-4D97-AF65-F5344CB8AC3E}">
        <p14:creationId xmlns:p14="http://schemas.microsoft.com/office/powerpoint/2010/main" val="26638414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dirty="0"/>
              <a:t>We have detailed instructions on how to submit data via any of these three ways on the Climate Watch website. If you visit the main page, click on "Submit Your Data to Climate Watch" and you can select the way you will be submitting data to get step by step instructions and links to do so. We will go through the first two methods quickly here, which are our recommended methods.</a:t>
            </a:r>
            <a:endParaRPr lang="en-US" dirty="0">
              <a:ea typeface="Calibri"/>
              <a:cs typeface="Calibri"/>
            </a:endParaRPr>
          </a:p>
        </p:txBody>
      </p:sp>
      <p:sp>
        <p:nvSpPr>
          <p:cNvPr id="4" name="Slide Number Placeholder 3"/>
          <p:cNvSpPr>
            <a:spLocks noGrp="1"/>
          </p:cNvSpPr>
          <p:nvPr>
            <p:ph type="sldNum" sz="quarter" idx="10"/>
          </p:nvPr>
        </p:nvSpPr>
        <p:spPr/>
        <p:txBody>
          <a:bodyPr/>
          <a:lstStyle/>
          <a:p>
            <a:fld id="{147C42C3-37C5-4DE0-86C4-1DF7CDE957DE}" type="slidenum">
              <a:rPr lang="en-US" smtClean="0"/>
              <a:t>31</a:t>
            </a:fld>
            <a:endParaRPr lang="en-US"/>
          </a:p>
        </p:txBody>
      </p:sp>
    </p:spTree>
    <p:extLst>
      <p:ext uri="{BB962C8B-B14F-4D97-AF65-F5344CB8AC3E}">
        <p14:creationId xmlns:p14="http://schemas.microsoft.com/office/powerpoint/2010/main" val="17480039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800" dirty="0">
                <a:solidFill>
                  <a:srgbClr val="000000"/>
                </a:solidFill>
                <a:latin typeface="Segoe UI"/>
                <a:ea typeface="Calibri"/>
                <a:cs typeface="Segoe UI"/>
              </a:rPr>
              <a:t>If</a:t>
            </a:r>
            <a:r>
              <a:rPr lang="en-US" sz="1800" dirty="0">
                <a:solidFill>
                  <a:srgbClr val="000000"/>
                </a:solidFill>
                <a:effectLst/>
                <a:latin typeface="Segoe UI"/>
                <a:ea typeface="Calibri"/>
                <a:cs typeface="Segoe UI"/>
              </a:rPr>
              <a:t> you use eBird to collect your data, we ask that you take the additional step to then copy and paste your eBird checklist IDs into the Audubon portal so that we can use the data in our analysis.</a:t>
            </a:r>
            <a:r>
              <a:rPr lang="en-US" sz="1800" dirty="0">
                <a:solidFill>
                  <a:srgbClr val="000000"/>
                </a:solidFill>
                <a:latin typeface="Segoe UI"/>
                <a:ea typeface="Calibri"/>
                <a:cs typeface="Segoe UI"/>
              </a:rPr>
              <a:t> </a:t>
            </a:r>
            <a:r>
              <a:rPr lang="en-US" sz="1800" dirty="0">
                <a:solidFill>
                  <a:srgbClr val="000000"/>
                </a:solidFill>
                <a:effectLst/>
                <a:latin typeface="Segoe UI"/>
                <a:ea typeface="Calibri"/>
                <a:cs typeface="Segoe UI"/>
              </a:rPr>
              <a:t>When you submit your data through the portal you will receive an onscreen confirmation and an email confirmation. If you do not receive both of these, please </a:t>
            </a:r>
            <a:r>
              <a:rPr lang="en-US" sz="1800" dirty="0">
                <a:solidFill>
                  <a:srgbClr val="000000"/>
                </a:solidFill>
                <a:latin typeface="Segoe UI"/>
                <a:ea typeface="Calibri"/>
                <a:cs typeface="Segoe UI"/>
              </a:rPr>
              <a:t>contact us at climatewatch@audubon.org.</a:t>
            </a:r>
            <a:endParaRPr lang="en-US" sz="1800" dirty="0">
              <a:effectLst/>
              <a:latin typeface="Segoe UI"/>
              <a:ea typeface="Calibri"/>
              <a:cs typeface="Segoe UI"/>
            </a:endParaRPr>
          </a:p>
        </p:txBody>
      </p:sp>
      <p:sp>
        <p:nvSpPr>
          <p:cNvPr id="4" name="Slide Number Placeholder 3"/>
          <p:cNvSpPr>
            <a:spLocks noGrp="1"/>
          </p:cNvSpPr>
          <p:nvPr>
            <p:ph type="sldNum" sz="quarter" idx="10"/>
          </p:nvPr>
        </p:nvSpPr>
        <p:spPr/>
        <p:txBody>
          <a:bodyPr/>
          <a:lstStyle/>
          <a:p>
            <a:fld id="{147C42C3-37C5-4DE0-86C4-1DF7CDE957DE}" type="slidenum">
              <a:rPr lang="en-US" smtClean="0"/>
              <a:t>32</a:t>
            </a:fld>
            <a:endParaRPr lang="en-US"/>
          </a:p>
        </p:txBody>
      </p:sp>
    </p:spTree>
    <p:extLst>
      <p:ext uri="{BB962C8B-B14F-4D97-AF65-F5344CB8AC3E}">
        <p14:creationId xmlns:p14="http://schemas.microsoft.com/office/powerpoint/2010/main" val="32070372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rPr>
              <a:t>Use</a:t>
            </a:r>
            <a:r>
              <a:rPr lang="en-US" dirty="0">
                <a:solidFill>
                  <a:srgbClr val="000000"/>
                </a:solidFill>
                <a:effectLst/>
              </a:rPr>
              <a:t> </a:t>
            </a:r>
            <a:r>
              <a:rPr lang="en-US" u="sng" dirty="0">
                <a:solidFill>
                  <a:srgbClr val="000000"/>
                </a:solidFill>
                <a:effectLst/>
                <a:hlinkClick r:id="rId3"/>
              </a:rPr>
              <a:t>Audubon’s mobile app </a:t>
            </a:r>
            <a:r>
              <a:rPr lang="en-US" dirty="0">
                <a:solidFill>
                  <a:srgbClr val="000000"/>
                </a:solidFill>
                <a:effectLst/>
              </a:rPr>
              <a:t>to record your Climate Watch observations and save your checklists. </a:t>
            </a:r>
            <a:endParaRPr lang="en-US" dirty="0">
              <a:ea typeface="Calibri"/>
              <a:cs typeface="Calibri"/>
            </a:endParaRPr>
          </a:p>
          <a:p>
            <a:pPr>
              <a:spcBef>
                <a:spcPts val="0"/>
              </a:spcBef>
              <a:spcAft>
                <a:spcPts val="0"/>
              </a:spcAft>
            </a:pPr>
            <a:endParaRPr lang="en-US" dirty="0">
              <a:effectLst/>
            </a:endParaRPr>
          </a:p>
          <a:p>
            <a:pPr>
              <a:spcBef>
                <a:spcPts val="0"/>
              </a:spcBef>
              <a:spcAft>
                <a:spcPts val="0"/>
              </a:spcAft>
            </a:pPr>
            <a:r>
              <a:rPr lang="en-US" dirty="0">
                <a:solidFill>
                  <a:srgbClr val="000000"/>
                </a:solidFill>
                <a:effectLst/>
              </a:rPr>
              <a:t>Note that the Audubon app's Climate Watch checklist capability is available only during the count period, so do not delay on submitting your data this way.</a:t>
            </a:r>
          </a:p>
          <a:p>
            <a:pPr>
              <a:spcBef>
                <a:spcPts val="0"/>
              </a:spcBef>
              <a:spcAft>
                <a:spcPts val="0"/>
              </a:spcAft>
            </a:pPr>
            <a:endParaRPr lang="en-US" dirty="0">
              <a:effectLst/>
            </a:endParaRPr>
          </a:p>
          <a:p>
            <a:pPr>
              <a:spcBef>
                <a:spcPts val="0"/>
              </a:spcBef>
              <a:spcAft>
                <a:spcPts val="0"/>
              </a:spcAft>
            </a:pPr>
            <a:r>
              <a:rPr lang="en-US" dirty="0">
                <a:solidFill>
                  <a:srgbClr val="000000"/>
                </a:solidFill>
                <a:effectLst/>
              </a:rPr>
              <a:t>You can download the app here: </a:t>
            </a:r>
            <a:r>
              <a:rPr lang="en-US" u="sng" dirty="0">
                <a:solidFill>
                  <a:srgbClr val="000000"/>
                </a:solidFill>
                <a:effectLst/>
                <a:hlinkClick r:id="rId3"/>
              </a:rPr>
              <a:t>https://www.audubon.org/app</a:t>
            </a:r>
          </a:p>
          <a:p>
            <a:pPr>
              <a:spcBef>
                <a:spcPts val="0"/>
              </a:spcBef>
              <a:spcAft>
                <a:spcPts val="0"/>
              </a:spcAft>
            </a:pPr>
            <a:endParaRPr lang="en-US" dirty="0">
              <a:solidFill>
                <a:srgbClr val="000000"/>
              </a:solidFill>
              <a:effectLst/>
            </a:endParaRPr>
          </a:p>
          <a:p>
            <a:r>
              <a:rPr lang="en-US" dirty="0">
                <a:solidFill>
                  <a:srgbClr val="000000"/>
                </a:solidFill>
                <a:effectLst/>
              </a:rPr>
              <a:t>If you use the Audubon mobile app, once you save your data, Audubon has the data!</a:t>
            </a:r>
            <a:endParaRPr lang="en-US" dirty="0">
              <a:solidFill>
                <a:srgbClr val="000000"/>
              </a:solidFill>
              <a:ea typeface="Calibri"/>
              <a:cs typeface="Calibri"/>
            </a:endParaRPr>
          </a:p>
          <a:p>
            <a:pPr marL="0" marR="0">
              <a:lnSpc>
                <a:spcPct val="107000"/>
              </a:lnSpc>
              <a:spcBef>
                <a:spcPts val="0"/>
              </a:spcBef>
              <a:spcAft>
                <a:spcPts val="0"/>
              </a:spcAft>
            </a:pPr>
            <a:endParaRPr lang="en-US" dirty="0">
              <a:ea typeface="Calibri"/>
              <a:cs typeface="Calibri"/>
            </a:endParaRPr>
          </a:p>
        </p:txBody>
      </p:sp>
      <p:sp>
        <p:nvSpPr>
          <p:cNvPr id="4" name="Slide Number Placeholder 3"/>
          <p:cNvSpPr>
            <a:spLocks noGrp="1"/>
          </p:cNvSpPr>
          <p:nvPr>
            <p:ph type="sldNum" sz="quarter" idx="10"/>
          </p:nvPr>
        </p:nvSpPr>
        <p:spPr/>
        <p:txBody>
          <a:bodyPr/>
          <a:lstStyle/>
          <a:p>
            <a:fld id="{147C42C3-37C5-4DE0-86C4-1DF7CDE957DE}" type="slidenum">
              <a:rPr lang="en-US" smtClean="0"/>
              <a:t>33</a:t>
            </a:fld>
            <a:endParaRPr lang="en-US"/>
          </a:p>
        </p:txBody>
      </p:sp>
    </p:spTree>
    <p:extLst>
      <p:ext uri="{BB962C8B-B14F-4D97-AF65-F5344CB8AC3E}">
        <p14:creationId xmlns:p14="http://schemas.microsoft.com/office/powerpoint/2010/main" val="6976754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Audubon’s Birds</a:t>
            </a:r>
            <a:r>
              <a:rPr lang="en-US" baseline="0" dirty="0"/>
              <a:t> and Climate Change Report is the best place to see high-level views of our predictions for range shifts for over 300 under different emissions scenarios. Includes information on how their ranges are predicted to shrink, shift, or expand and can show you long-term trends predicted for your area. </a:t>
            </a:r>
          </a:p>
          <a:p>
            <a:endParaRPr lang="en-US" dirty="0"/>
          </a:p>
          <a:p>
            <a:endParaRPr lang="en-US" dirty="0"/>
          </a:p>
        </p:txBody>
      </p:sp>
    </p:spTree>
    <p:extLst>
      <p:ext uri="{BB962C8B-B14F-4D97-AF65-F5344CB8AC3E}">
        <p14:creationId xmlns:p14="http://schemas.microsoft.com/office/powerpoint/2010/main" val="17567761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get a more detailed view of the predictions for your area and to learn more</a:t>
            </a:r>
            <a:r>
              <a:rPr lang="en-US" baseline="0" dirty="0"/>
              <a:t> about the details of participating in Climate Watch you van visit the Climate Watch website at Audubon.org/</a:t>
            </a:r>
            <a:r>
              <a:rPr lang="en-US" baseline="0" dirty="0" err="1"/>
              <a:t>climatewatch</a:t>
            </a:r>
            <a:r>
              <a:rPr lang="en-US" baseline="0" dirty="0"/>
              <a:t>. </a:t>
            </a:r>
            <a:r>
              <a:rPr lang="en-US" dirty="0"/>
              <a:t>Here you will find a number of resources that can help you,</a:t>
            </a:r>
            <a:r>
              <a:rPr lang="en-US" baseline="0" dirty="0"/>
              <a:t> your local coordinator, and others learn how to participate in Climate Watch most effectively in your area.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first and most basic resource is the one-page</a:t>
            </a:r>
            <a:r>
              <a:rPr lang="en-US" baseline="0" dirty="0"/>
              <a:t> Protocol Overview. This is a great resource to share with people who might be interested in participating – not necessarily enough information that they can read this one page and head off into the field but should be a good resource for people to decide if they want to participate – and  even though the protocol is more complex than some of our other </a:t>
            </a:r>
            <a:r>
              <a:rPr lang="en-US" baseline="0"/>
              <a:t>community science </a:t>
            </a:r>
            <a:r>
              <a:rPr lang="en-US" baseline="0" dirty="0"/>
              <a:t>programs we do want to encourage as many people as possible to get involved.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Tree>
    <p:extLst>
      <p:ext uri="{BB962C8B-B14F-4D97-AF65-F5344CB8AC3E}">
        <p14:creationId xmlns:p14="http://schemas.microsoft.com/office/powerpoint/2010/main" val="5429677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Coordinators and volunteers are provided</a:t>
            </a:r>
            <a:r>
              <a:rPr lang="en-US" baseline="0" dirty="0"/>
              <a:t> with lots of materials to try and engage more people in your area. These items are available through the coordinators web page.</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AD5517-4BAD-2A4D-8A46-DA982CA24A8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72461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list of ways in</a:t>
            </a:r>
            <a:r>
              <a:rPr lang="en-US" baseline="0" dirty="0"/>
              <a:t> which Climate Watch coordinators have recruited new volunteers.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331A31-70EA-4BEF-AB81-D0DC0690F2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99077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early volunteer provided this feedback about the program.</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AD5517-4BAD-2A4D-8A46-DA982CA24A8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5072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2016, dedicated Climate</a:t>
            </a:r>
            <a:r>
              <a:rPr lang="en-US" baseline="0" dirty="0"/>
              <a:t> Watch </a:t>
            </a:r>
            <a:r>
              <a:rPr lang="en-US" dirty="0"/>
              <a:t>volunteers have traversed habitats across the U.S. to look for bluebirds and nuthatches in both summer and winter. Here in Audubon’s Climate Watch Reporting tool, we can start to see where Climate Watch surveys are</a:t>
            </a:r>
            <a:r>
              <a:rPr lang="en-US" baseline="0" dirty="0"/>
              <a:t> being conducted, and the species that are being found. </a:t>
            </a:r>
          </a:p>
          <a:p>
            <a:endParaRPr lang="en-US" baseline="0" dirty="0"/>
          </a:p>
          <a:p>
            <a:r>
              <a:rPr lang="en-US" baseline="0" dirty="0"/>
              <a:t>Check out this interactive tool here</a:t>
            </a:r>
          </a:p>
          <a:p>
            <a:r>
              <a:rPr lang="en-US" dirty="0"/>
              <a:t>http://www.audubon.org/climate-watch-results</a:t>
            </a:r>
          </a:p>
          <a:p>
            <a:endParaRPr lang="en-US" dirty="0"/>
          </a:p>
          <a:p>
            <a:r>
              <a:rPr lang="en-US" dirty="0"/>
              <a:t>Currently this web tool covers years 2016-2020 data collected. We plan to update the data soon.</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331A31-70EA-4BEF-AB81-D0DC0690F2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1677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took extra care with each species and its ecology. </a:t>
            </a:r>
          </a:p>
          <a:p>
            <a:endParaRPr lang="en-US" dirty="0"/>
          </a:p>
          <a:p>
            <a:r>
              <a:rPr lang="en-US" dirty="0"/>
              <a:t>Our models look at the most fundamental climate and vegetation needs each species requires for survival; This included:</a:t>
            </a:r>
            <a:endParaRPr lang="en-US" dirty="0">
              <a:cs typeface="Calibri"/>
            </a:endParaRPr>
          </a:p>
          <a:p>
            <a:pPr marL="171450" indent="-171450">
              <a:buFont typeface="Arial,Sans-Serif"/>
              <a:buChar char="•"/>
            </a:pPr>
            <a:r>
              <a:rPr lang="en-US" dirty="0"/>
              <a:t>Climate modeling based on 2014 IPCC (International Panel on Climate Change) Fifth Assessment Report models for 1.5, 2.0, and 3.0 degrees C of global warming.</a:t>
            </a:r>
            <a:endParaRPr lang="en-US" dirty="0">
              <a:cs typeface="Calibri"/>
            </a:endParaRPr>
          </a:p>
          <a:p>
            <a:pPr lvl="1" indent="-171450">
              <a:buFont typeface="Arial,Sans-Serif"/>
              <a:buChar char="•"/>
            </a:pPr>
            <a:r>
              <a:rPr lang="en-US" dirty="0"/>
              <a:t> the climate data are from a report of international panel of more than 800 climate change experts called the Intergovernmental Panel on Climate Change Fifth Assessment Report. The models are based on CMIP5 data from the AR5—IPCC 5th assessment. More specifically, </a:t>
            </a:r>
            <a:r>
              <a:rPr lang="en-US" dirty="0" err="1"/>
              <a:t>Adaptwest’s</a:t>
            </a:r>
            <a:r>
              <a:rPr lang="en-US" dirty="0"/>
              <a:t> downscaled North American data, </a:t>
            </a:r>
            <a:r>
              <a:rPr lang="en-US" dirty="0" err="1"/>
              <a:t>ClimateNA</a:t>
            </a:r>
            <a:r>
              <a:rPr lang="en-US" dirty="0"/>
              <a:t>.</a:t>
            </a:r>
            <a:endParaRPr lang="en-US" dirty="0">
              <a:cs typeface="Calibri"/>
            </a:endParaRPr>
          </a:p>
          <a:p>
            <a:pPr marL="171450" indent="-171450">
              <a:buFont typeface="Arial,Sans-Serif"/>
              <a:buChar char="•"/>
            </a:pPr>
            <a:r>
              <a:rPr lang="en-US" dirty="0"/>
              <a:t>Uses data for North America, including Mexico.</a:t>
            </a:r>
            <a:endParaRPr lang="en-US" dirty="0">
              <a:cs typeface="Calibri"/>
            </a:endParaRPr>
          </a:p>
          <a:p>
            <a:pPr marL="171450" indent="-171450">
              <a:buFont typeface="Arial,Sans-Serif"/>
              <a:buChar char="•"/>
            </a:pPr>
            <a:r>
              <a:rPr lang="en-US" dirty="0"/>
              <a:t>1 kilometer resolution allows for a fine level of mapping detail for both winter and summer seasons.</a:t>
            </a:r>
            <a:endParaRPr lang="en-US" dirty="0">
              <a:cs typeface="Calibri"/>
            </a:endParaRPr>
          </a:p>
          <a:p>
            <a:endParaRPr lang="en-US" dirty="0">
              <a:cs typeface="Calibri"/>
            </a:endParaRPr>
          </a:p>
          <a:p>
            <a:r>
              <a:rPr lang="en-US" dirty="0"/>
              <a:t>Each bird species was modeled by an associated habitat group, and we included group-specific variables where it was relevant such like global surface water for waterbirds and other water associated species, wetland type for </a:t>
            </a:r>
            <a:r>
              <a:rPr lang="en-US" dirty="0" err="1"/>
              <a:t>marshbirds</a:t>
            </a:r>
            <a:r>
              <a:rPr lang="en-US" dirty="0"/>
              <a:t>, and distance to coastline for our coastal bird species. This also includes:</a:t>
            </a:r>
            <a:endParaRPr lang="en-US" dirty="0">
              <a:cs typeface="Calibri" panose="020F0502020204030204"/>
            </a:endParaRPr>
          </a:p>
          <a:p>
            <a:pPr marL="171450" indent="-171450">
              <a:buFont typeface="Arial,Sans-Serif"/>
              <a:buChar char="•"/>
            </a:pPr>
            <a:r>
              <a:rPr lang="en-US" dirty="0"/>
              <a:t>new variables that are important for birds such as vegetation, human-land use in agriculture and urbanization, as well as group-specific variables (e.g. surface water occurrence). These were not in the 2014 Audubon analysis.</a:t>
            </a:r>
            <a:endParaRPr lang="en-US" dirty="0">
              <a:cs typeface="Calibri" panose="020F0502020204030204"/>
            </a:endParaRPr>
          </a:p>
          <a:p>
            <a:pPr marL="171450" indent="-171450">
              <a:buFont typeface="Arial,Sans-Serif"/>
              <a:buChar char="•"/>
            </a:pPr>
            <a:r>
              <a:rPr lang="en-US" dirty="0"/>
              <a:t>Includes guild-based/habitat-based analysis of bird species, such as grasslands, arctic, boreal, coastal, </a:t>
            </a:r>
            <a:r>
              <a:rPr lang="en-US" dirty="0" err="1"/>
              <a:t>aridlands</a:t>
            </a:r>
            <a:r>
              <a:rPr lang="en-US" dirty="0"/>
              <a:t>, etc., with tailored modeling with specific variables, particularly in summer and winter.</a:t>
            </a:r>
            <a:endParaRPr lang="en-US" dirty="0">
              <a:cs typeface="Calibri" panose="020F0502020204030204"/>
            </a:endParaRPr>
          </a:p>
          <a:p>
            <a:endParaRPr lang="en-US" sz="1200" b="0" i="0" kern="1200" dirty="0">
              <a:solidFill>
                <a:schemeClr val="tx1"/>
              </a:solidFill>
              <a:effectLst/>
              <a:latin typeface="+mn-lt"/>
              <a:cs typeface="Calibri" panose="020F0502020204030204"/>
            </a:endParaRPr>
          </a:p>
          <a:p>
            <a:pPr marL="171450" indent="-171450">
              <a:buFont typeface="Arial" panose="020B0604020202020204" pitchFamily="34" charset="0"/>
              <a:buChar char="•"/>
            </a:pPr>
            <a:endParaRPr lang="en-US" dirty="0">
              <a:cs typeface="Calibri" panose="020F0502020204030204"/>
            </a:endParaRPr>
          </a:p>
        </p:txBody>
      </p:sp>
      <p:sp>
        <p:nvSpPr>
          <p:cNvPr id="4" name="Slide Number Placeholder 3"/>
          <p:cNvSpPr>
            <a:spLocks noGrp="1"/>
          </p:cNvSpPr>
          <p:nvPr>
            <p:ph type="sldNum" sz="quarter" idx="10"/>
          </p:nvPr>
        </p:nvSpPr>
        <p:spPr/>
        <p:txBody>
          <a:bodyPr/>
          <a:lstStyle/>
          <a:p>
            <a:fld id="{8AAD5517-4BAD-2A4D-8A46-DA982CA24A84}" type="slidenum">
              <a:rPr lang="en-US" smtClean="0"/>
              <a:t>4</a:t>
            </a:fld>
            <a:endParaRPr lang="en-US"/>
          </a:p>
        </p:txBody>
      </p:sp>
    </p:spTree>
    <p:extLst>
      <p:ext uri="{BB962C8B-B14F-4D97-AF65-F5344CB8AC3E}">
        <p14:creationId xmlns:p14="http://schemas.microsoft.com/office/powerpoint/2010/main" val="27927099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spc="-27" dirty="0">
                <a:solidFill>
                  <a:srgbClr val="159ADA"/>
                </a:solidFill>
                <a:latin typeface="Arial"/>
                <a:ea typeface="Yu Gothic UI" panose="020B0500000000000000" pitchFamily="34" charset="-128"/>
              </a:rPr>
              <a:t>In the first peer-reviewed study of its kind, participants in Audubon’s Climate Watch program helped determine the ongoing impact of climate change to bluebirds and nuthatches.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spc="-27" dirty="0">
              <a:solidFill>
                <a:srgbClr val="159ADA"/>
              </a:solidFill>
              <a:latin typeface="Arial"/>
              <a:ea typeface="Yu Gothic UI" panose="020B05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1" spc="-27" dirty="0">
                <a:solidFill>
                  <a:srgbClr val="159ADA"/>
                </a:solidFill>
                <a:latin typeface="Arial"/>
                <a:ea typeface="Yu Gothic UI" panose="020B0500000000000000" pitchFamily="34" charset="-128"/>
              </a:rPr>
              <a:t>Saunders, S. P., N. L. Michel, B. L. Bateman, C. B. Wilsey, K. Dale, G. S. LeBaron, and G. M. Langham. 2020. Community science validates climate suitability projections from ecological niche modeling. Ecological Applications 00(00):e02128. 10.1002/eap.2128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spc="-27" dirty="0">
              <a:solidFill>
                <a:srgbClr val="159ADA"/>
              </a:solidFill>
              <a:latin typeface="Arial"/>
              <a:ea typeface="Yu Gothic UI" panose="020B05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journal </a:t>
            </a:r>
            <a:r>
              <a:rPr lang="en-US" sz="1200" b="0" i="1" kern="1200" dirty="0">
                <a:solidFill>
                  <a:schemeClr val="tx1"/>
                </a:solidFill>
                <a:effectLst/>
                <a:latin typeface="+mn-lt"/>
                <a:ea typeface="+mn-ea"/>
                <a:cs typeface="+mn-cs"/>
              </a:rPr>
              <a:t>Ecological Applications</a:t>
            </a:r>
            <a:r>
              <a:rPr lang="en-US" sz="1200" b="0" i="0" kern="1200" dirty="0">
                <a:solidFill>
                  <a:schemeClr val="tx1"/>
                </a:solidFill>
                <a:effectLst/>
                <a:latin typeface="+mn-lt"/>
                <a:ea typeface="+mn-ea"/>
                <a:cs typeface="+mn-cs"/>
              </a:rPr>
              <a:t> </a:t>
            </a:r>
            <a:r>
              <a:rPr lang="en-US" sz="1200" b="1" i="0" u="none" strike="noStrike" kern="1200" dirty="0">
                <a:solidFill>
                  <a:schemeClr val="tx1"/>
                </a:solidFill>
                <a:effectLst/>
                <a:latin typeface="+mn-lt"/>
                <a:ea typeface="+mn-ea"/>
                <a:cs typeface="+mn-cs"/>
                <a:hlinkClick r:id="rId3"/>
              </a:rPr>
              <a:t>published a final version of a study</a:t>
            </a:r>
            <a:r>
              <a:rPr lang="en-US" sz="1200" b="0" i="0" kern="1200" dirty="0">
                <a:solidFill>
                  <a:schemeClr val="tx1"/>
                </a:solidFill>
                <a:effectLst/>
                <a:latin typeface="+mn-lt"/>
                <a:ea typeface="+mn-ea"/>
                <a:cs typeface="+mn-cs"/>
              </a:rPr>
              <a:t> from National Audubon Society scientists demonstrating that climate change is causing a measurable shift of birds’ ranges during winter and breeding seasons. Years of bird observations gathered by hundreds of volunteer participants in Audubon’s </a:t>
            </a:r>
            <a:r>
              <a:rPr lang="en-US" sz="1200" b="1" i="0" u="none" strike="noStrike" kern="1200" dirty="0">
                <a:solidFill>
                  <a:schemeClr val="tx1"/>
                </a:solidFill>
                <a:effectLst/>
                <a:latin typeface="+mn-lt"/>
                <a:ea typeface="+mn-ea"/>
                <a:cs typeface="+mn-cs"/>
                <a:hlinkClick r:id="rId4"/>
              </a:rPr>
              <a:t>Climate Watch</a:t>
            </a:r>
            <a:r>
              <a:rPr lang="en-US" sz="1200" b="0" i="0" kern="1200" dirty="0">
                <a:solidFill>
                  <a:schemeClr val="tx1"/>
                </a:solidFill>
                <a:effectLst/>
                <a:latin typeface="+mn-lt"/>
                <a:ea typeface="+mn-ea"/>
                <a:cs typeface="+mn-cs"/>
              </a:rPr>
              <a:t> community science program confirm projections made earlier by Audubon that rising temperatures and changing precipitation patterns will likely result in the colonization of new territories by North American birds.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spc="-27"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Climate Watch volunteers have confirmed the accuracy of Audubon’s climate projections, which show that two-thirds of North American birds are at risk of extinction by the end of this century,”</a:t>
            </a:r>
            <a:r>
              <a:rPr lang="en-US" sz="1200" b="0" i="0" kern="1200" dirty="0">
                <a:solidFill>
                  <a:schemeClr val="tx1"/>
                </a:solidFill>
                <a:effectLst/>
                <a:latin typeface="+mn-lt"/>
                <a:ea typeface="+mn-ea"/>
                <a:cs typeface="+mn-cs"/>
              </a:rPr>
              <a:t> said </a:t>
            </a:r>
            <a:r>
              <a:rPr lang="en-US" sz="1200" b="1" i="0" u="none" strike="noStrike" kern="1200" dirty="0">
                <a:solidFill>
                  <a:schemeClr val="tx1"/>
                </a:solidFill>
                <a:effectLst/>
                <a:latin typeface="+mn-lt"/>
                <a:ea typeface="+mn-ea"/>
                <a:cs typeface="+mn-cs"/>
                <a:hlinkClick r:id="rId5"/>
              </a:rPr>
              <a:t>Brooke Bateman</a:t>
            </a:r>
            <a:r>
              <a:rPr lang="en-US" sz="1200" b="0" i="0" kern="1200" dirty="0">
                <a:solidFill>
                  <a:schemeClr val="tx1"/>
                </a:solidFill>
                <a:effectLst/>
                <a:latin typeface="+mn-lt"/>
                <a:ea typeface="+mn-ea"/>
                <a:cs typeface="+mn-cs"/>
              </a:rPr>
              <a:t>, PhD, Audubon’s senior climate scientist and lead author of </a:t>
            </a:r>
            <a:r>
              <a:rPr lang="en-US" sz="1200" b="1" i="1" u="none" strike="noStrike" kern="1200" dirty="0">
                <a:solidFill>
                  <a:schemeClr val="tx1"/>
                </a:solidFill>
                <a:effectLst/>
                <a:latin typeface="+mn-lt"/>
                <a:ea typeface="+mn-ea"/>
                <a:cs typeface="+mn-cs"/>
                <a:hlinkClick r:id="rId6"/>
              </a:rPr>
              <a:t>Survival by Degrees: 389 Bird Species on the Brink</a:t>
            </a:r>
            <a:r>
              <a:rPr lang="en-US" sz="1200" b="0" i="0" kern="1200" dirty="0">
                <a:solidFill>
                  <a:schemeClr val="tx1"/>
                </a:solidFill>
                <a:effectLst/>
                <a:latin typeface="+mn-lt"/>
                <a:ea typeface="+mn-ea"/>
                <a:cs typeface="+mn-cs"/>
              </a:rPr>
              <a:t>, a report published in October 2019.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spc="-27" dirty="0">
              <a:solidFill>
                <a:schemeClr val="tx1"/>
              </a:solidFill>
              <a:effectLst/>
              <a:latin typeface="+mn-lt"/>
              <a:ea typeface="+mn-ea"/>
              <a:cs typeface="+mn-cs"/>
            </a:endParaRPr>
          </a:p>
          <a:p>
            <a:r>
              <a:rPr lang="en-US" sz="1200" b="0" i="0" u="none" strike="noStrike" kern="1200" baseline="0" dirty="0">
                <a:solidFill>
                  <a:schemeClr val="tx1"/>
                </a:solidFill>
                <a:latin typeface="+mn-lt"/>
                <a:ea typeface="+mn-ea"/>
                <a:cs typeface="+mn-cs"/>
              </a:rPr>
              <a:t>From Abstract - Climate change poses an intensifying threat to many bird species and projections</a:t>
            </a:r>
          </a:p>
          <a:p>
            <a:r>
              <a:rPr lang="en-US" sz="1200" b="0" i="0" u="none" strike="noStrike" kern="1200" baseline="0" dirty="0">
                <a:solidFill>
                  <a:schemeClr val="tx1"/>
                </a:solidFill>
                <a:latin typeface="+mn-lt"/>
                <a:ea typeface="+mn-ea"/>
                <a:cs typeface="+mn-cs"/>
              </a:rPr>
              <a:t>of future climate suitability provide insight into how species may shift their distributions in</a:t>
            </a:r>
          </a:p>
          <a:p>
            <a:r>
              <a:rPr lang="en-US" sz="1200" b="0" i="0" u="none" strike="noStrike" kern="1200" baseline="0" dirty="0">
                <a:solidFill>
                  <a:schemeClr val="tx1"/>
                </a:solidFill>
                <a:latin typeface="+mn-lt"/>
                <a:ea typeface="+mn-ea"/>
                <a:cs typeface="+mn-cs"/>
              </a:rPr>
              <a:t>response. Climate suitability is characterized using ecological niche models (ENMs), which</a:t>
            </a:r>
          </a:p>
          <a:p>
            <a:r>
              <a:rPr lang="en-US" sz="1200" b="0" i="0" u="none" strike="noStrike" kern="1200" baseline="0" dirty="0">
                <a:solidFill>
                  <a:schemeClr val="tx1"/>
                </a:solidFill>
                <a:latin typeface="+mn-lt"/>
                <a:ea typeface="+mn-ea"/>
                <a:cs typeface="+mn-cs"/>
              </a:rPr>
              <a:t>correlate species occurrence data with current environmental covariates and project future distributions</a:t>
            </a:r>
          </a:p>
          <a:p>
            <a:r>
              <a:rPr lang="en-US" sz="1200" b="0" i="0" u="none" strike="noStrike" kern="1200" baseline="0" dirty="0">
                <a:solidFill>
                  <a:schemeClr val="tx1"/>
                </a:solidFill>
                <a:latin typeface="+mn-lt"/>
                <a:ea typeface="+mn-ea"/>
                <a:cs typeface="+mn-cs"/>
              </a:rPr>
              <a:t>using the modeled relationships together with climate predictions. Despite their</a:t>
            </a:r>
          </a:p>
          <a:p>
            <a:r>
              <a:rPr lang="en-US" sz="1200" b="0" i="0" u="none" strike="noStrike" kern="1200" baseline="0" dirty="0">
                <a:solidFill>
                  <a:schemeClr val="tx1"/>
                </a:solidFill>
                <a:latin typeface="+mn-lt"/>
                <a:ea typeface="+mn-ea"/>
                <a:cs typeface="+mn-cs"/>
              </a:rPr>
              <a:t>widespread adoption, ENMs rely on several assumptions that are rarely validated in situ and</a:t>
            </a:r>
          </a:p>
          <a:p>
            <a:r>
              <a:rPr lang="en-US" sz="1200" b="0" i="0" u="none" strike="noStrike" kern="1200" baseline="0" dirty="0">
                <a:solidFill>
                  <a:schemeClr val="tx1"/>
                </a:solidFill>
                <a:latin typeface="+mn-lt"/>
                <a:ea typeface="+mn-ea"/>
                <a:cs typeface="+mn-cs"/>
              </a:rPr>
              <a:t>can be highly sensitive to modeling decisions, precluding their reliability in conservation decision-</a:t>
            </a:r>
          </a:p>
          <a:p>
            <a:r>
              <a:rPr lang="en-US" sz="1200" b="0" i="0" u="none" strike="noStrike" kern="1200" baseline="0" dirty="0">
                <a:solidFill>
                  <a:schemeClr val="tx1"/>
                </a:solidFill>
                <a:latin typeface="+mn-lt"/>
                <a:ea typeface="+mn-ea"/>
                <a:cs typeface="+mn-cs"/>
              </a:rPr>
              <a:t>making. Using data from a novel, large-scale community science program, we developed</a:t>
            </a:r>
          </a:p>
          <a:p>
            <a:r>
              <a:rPr lang="en-US" sz="1200" b="0" i="0" u="none" strike="noStrike" kern="1200" baseline="0" dirty="0">
                <a:solidFill>
                  <a:schemeClr val="tx1"/>
                </a:solidFill>
                <a:latin typeface="+mn-lt"/>
                <a:ea typeface="+mn-ea"/>
                <a:cs typeface="+mn-cs"/>
              </a:rPr>
              <a:t>dynamic occupancy models to validate near-term climate suitability projections for bluebirds</a:t>
            </a:r>
          </a:p>
          <a:p>
            <a:r>
              <a:rPr lang="en-US" sz="1200" b="0" i="0" u="none" strike="noStrike" kern="1200" baseline="0" dirty="0">
                <a:solidFill>
                  <a:schemeClr val="tx1"/>
                </a:solidFill>
                <a:latin typeface="+mn-lt"/>
                <a:ea typeface="+mn-ea"/>
                <a:cs typeface="+mn-cs"/>
              </a:rPr>
              <a:t>and nuthatches in summer and winter. We estimated occupancy, colonization, and extinction</a:t>
            </a:r>
          </a:p>
          <a:p>
            <a:r>
              <a:rPr lang="en-US" sz="1200" b="0" i="0" u="none" strike="noStrike" kern="1200" baseline="0" dirty="0">
                <a:solidFill>
                  <a:schemeClr val="tx1"/>
                </a:solidFill>
                <a:latin typeface="+mn-lt"/>
                <a:ea typeface="+mn-ea"/>
                <a:cs typeface="+mn-cs"/>
              </a:rPr>
              <a:t>dynamics across species’ ranges in the United States in relation to projected climate suitability</a:t>
            </a:r>
          </a:p>
          <a:p>
            <a:r>
              <a:rPr lang="en-US" sz="1200" b="0" i="0" u="none" strike="noStrike" kern="1200" baseline="0" dirty="0">
                <a:solidFill>
                  <a:schemeClr val="tx1"/>
                </a:solidFill>
                <a:latin typeface="+mn-lt"/>
                <a:ea typeface="+mn-ea"/>
                <a:cs typeface="+mn-cs"/>
              </a:rPr>
              <a:t>in the 2020s, and used a Gibbs variable selection approach to quantify evidence of species–climate</a:t>
            </a:r>
          </a:p>
          <a:p>
            <a:r>
              <a:rPr lang="en-US" sz="1200" b="0" i="0" u="none" strike="noStrike" kern="1200" baseline="0" dirty="0">
                <a:solidFill>
                  <a:schemeClr val="tx1"/>
                </a:solidFill>
                <a:latin typeface="+mn-lt"/>
                <a:ea typeface="+mn-ea"/>
                <a:cs typeface="+mn-cs"/>
              </a:rPr>
              <a:t>relationships….. More broadly, our work highlights the</a:t>
            </a:r>
          </a:p>
          <a:p>
            <a:r>
              <a:rPr lang="en-US" sz="1200" b="0" i="0" u="none" strike="noStrike" kern="1200" baseline="0" dirty="0">
                <a:solidFill>
                  <a:schemeClr val="tx1"/>
                </a:solidFill>
                <a:latin typeface="+mn-lt"/>
                <a:ea typeface="+mn-ea"/>
                <a:cs typeface="+mn-cs"/>
              </a:rPr>
              <a:t>value of community scientist observations for ground-</a:t>
            </a:r>
            <a:r>
              <a:rPr lang="en-US" sz="1200" b="0" i="0" u="none" strike="noStrike" kern="1200" baseline="0" dirty="0" err="1">
                <a:solidFill>
                  <a:schemeClr val="tx1"/>
                </a:solidFill>
                <a:latin typeface="+mn-lt"/>
                <a:ea typeface="+mn-ea"/>
                <a:cs typeface="+mn-cs"/>
              </a:rPr>
              <a:t>truthing</a:t>
            </a:r>
            <a:r>
              <a:rPr lang="en-US" sz="1200" b="0" i="0" u="none" strike="noStrike" kern="1200" baseline="0" dirty="0">
                <a:solidFill>
                  <a:schemeClr val="tx1"/>
                </a:solidFill>
                <a:latin typeface="+mn-lt"/>
                <a:ea typeface="+mn-ea"/>
                <a:cs typeface="+mn-cs"/>
              </a:rPr>
              <a:t> projections from statistical</a:t>
            </a:r>
          </a:p>
          <a:p>
            <a:r>
              <a:rPr lang="en-US" sz="1200" b="0" i="0" u="none" strike="noStrike" kern="1200" baseline="0" dirty="0">
                <a:solidFill>
                  <a:schemeClr val="tx1"/>
                </a:solidFill>
                <a:latin typeface="+mn-lt"/>
                <a:ea typeface="+mn-ea"/>
                <a:cs typeface="+mn-cs"/>
              </a:rPr>
              <a:t>models and for refining our understanding of the processes shaping species’ distributions</a:t>
            </a:r>
          </a:p>
          <a:p>
            <a:r>
              <a:rPr lang="en-US" sz="1200" b="0" i="0" u="none" strike="noStrike" kern="1200" baseline="0" dirty="0">
                <a:solidFill>
                  <a:schemeClr val="tx1"/>
                </a:solidFill>
                <a:latin typeface="+mn-lt"/>
                <a:ea typeface="+mn-ea"/>
                <a:cs typeface="+mn-cs"/>
              </a:rPr>
              <a:t>under a changing climate.</a:t>
            </a:r>
            <a:endParaRPr lang="en-US" sz="1200" b="0" spc="-27" dirty="0">
              <a:solidFill>
                <a:srgbClr val="159ADA"/>
              </a:solidFill>
              <a:latin typeface="Arial"/>
              <a:ea typeface="Yu Gothic UI" panose="020B0500000000000000" pitchFamily="34" charset="-128"/>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AD5517-4BAD-2A4D-8A46-DA982CA24A8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65154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table shows results from the first analysis</a:t>
            </a:r>
            <a:r>
              <a:rPr lang="en-US" baseline="0" dirty="0"/>
              <a:t> that these 7 species are all occupying sites that are climate suitable currently in summer and winter.</a:t>
            </a:r>
            <a:endParaRPr lang="en-US" dirty="0"/>
          </a:p>
        </p:txBody>
      </p:sp>
      <p:sp>
        <p:nvSpPr>
          <p:cNvPr id="4" name="Slide Number Placeholder 3"/>
          <p:cNvSpPr>
            <a:spLocks noGrp="1"/>
          </p:cNvSpPr>
          <p:nvPr>
            <p:ph type="sldNum" sz="quarter" idx="10"/>
          </p:nvPr>
        </p:nvSpPr>
        <p:spPr/>
        <p:txBody>
          <a:bodyPr/>
          <a:lstStyle/>
          <a:p>
            <a:fld id="{147C42C3-37C5-4DE0-86C4-1DF7CDE957DE}" type="slidenum">
              <a:rPr lang="en-US" smtClean="0"/>
              <a:t>42</a:t>
            </a:fld>
            <a:endParaRPr lang="en-US"/>
          </a:p>
        </p:txBody>
      </p:sp>
    </p:spTree>
    <p:extLst>
      <p:ext uri="{BB962C8B-B14F-4D97-AF65-F5344CB8AC3E}">
        <p14:creationId xmlns:p14="http://schemas.microsoft.com/office/powerpoint/2010/main" val="27227135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table shows  whether each species are leaving sites (extinction at that location) that are worsening in climate suitability. </a:t>
            </a:r>
          </a:p>
        </p:txBody>
      </p:sp>
      <p:sp>
        <p:nvSpPr>
          <p:cNvPr id="4" name="Slide Number Placeholder 3"/>
          <p:cNvSpPr>
            <a:spLocks noGrp="1"/>
          </p:cNvSpPr>
          <p:nvPr>
            <p:ph type="sldNum" sz="quarter" idx="10"/>
          </p:nvPr>
        </p:nvSpPr>
        <p:spPr/>
        <p:txBody>
          <a:bodyPr/>
          <a:lstStyle/>
          <a:p>
            <a:fld id="{147C42C3-37C5-4DE0-86C4-1DF7CDE957DE}" type="slidenum">
              <a:rPr lang="en-US" smtClean="0"/>
              <a:t>43</a:t>
            </a:fld>
            <a:endParaRPr lang="en-US"/>
          </a:p>
        </p:txBody>
      </p:sp>
    </p:spTree>
    <p:extLst>
      <p:ext uri="{BB962C8B-B14F-4D97-AF65-F5344CB8AC3E}">
        <p14:creationId xmlns:p14="http://schemas.microsoft.com/office/powerpoint/2010/main" val="3648315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159ADA"/>
                </a:solidFill>
                <a:latin typeface="Arial"/>
              </a:rPr>
              <a:t>This table shows results for “are species moving into sites that</a:t>
            </a:r>
            <a:r>
              <a:rPr lang="en-US" sz="1200" baseline="0" dirty="0">
                <a:solidFill>
                  <a:srgbClr val="159ADA"/>
                </a:solidFill>
                <a:latin typeface="Arial"/>
              </a:rPr>
              <a:t> are projected to be climate suitable?”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159ADA"/>
              </a:solidFill>
              <a:latin typeface="Arial"/>
            </a:endParaRPr>
          </a:p>
        </p:txBody>
      </p:sp>
      <p:sp>
        <p:nvSpPr>
          <p:cNvPr id="4" name="Slide Number Placeholder 3"/>
          <p:cNvSpPr>
            <a:spLocks noGrp="1"/>
          </p:cNvSpPr>
          <p:nvPr>
            <p:ph type="sldNum" sz="quarter" idx="10"/>
          </p:nvPr>
        </p:nvSpPr>
        <p:spPr/>
        <p:txBody>
          <a:bodyPr/>
          <a:lstStyle/>
          <a:p>
            <a:fld id="{147C42C3-37C5-4DE0-86C4-1DF7CDE957DE}" type="slidenum">
              <a:rPr lang="en-US" smtClean="0"/>
              <a:t>44</a:t>
            </a:fld>
            <a:endParaRPr lang="en-US"/>
          </a:p>
        </p:txBody>
      </p:sp>
    </p:spTree>
    <p:extLst>
      <p:ext uri="{BB962C8B-B14F-4D97-AF65-F5344CB8AC3E}">
        <p14:creationId xmlns:p14="http://schemas.microsoft.com/office/powerpoint/2010/main" val="14321190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7C42C3-37C5-4DE0-86C4-1DF7CDE957DE}" type="slidenum">
              <a:rPr lang="en-US" smtClean="0"/>
              <a:t>45</a:t>
            </a:fld>
            <a:endParaRPr lang="en-US"/>
          </a:p>
        </p:txBody>
      </p:sp>
    </p:spTree>
    <p:extLst>
      <p:ext uri="{BB962C8B-B14F-4D97-AF65-F5344CB8AC3E}">
        <p14:creationId xmlns:p14="http://schemas.microsoft.com/office/powerpoint/2010/main" val="2963953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each species in summer and winter, we combined our bird observation data with the environmental data to build a model of that species’ current range. We then had experts review the model and fine-tune any parameters that needed modifying to best capture the full extent of each species’ range.</a:t>
            </a:r>
          </a:p>
          <a:p>
            <a:endParaRPr lang="en-US" sz="1200" kern="1200" dirty="0">
              <a:solidFill>
                <a:schemeClr val="tx1"/>
              </a:solidFill>
              <a:effectLst/>
              <a:latin typeface="+mn-lt"/>
              <a:cs typeface="Calibri"/>
            </a:endParaRPr>
          </a:p>
          <a:p>
            <a:r>
              <a:rPr lang="en-US" dirty="0"/>
              <a:t>It wasn't until we were happy with the quality of that model that we then took the latest projections of climate and vegetation (from the previous slide) and predicted into the future where we expect to find suitable climate and habitat for that species. We’re also able to look at not only where is their projected future range loss, but also where we see conditions for that species potentially worsening (orange in these maps), maintaining stability (yellow), or improving over time (green). And then also, where is there a potential for range gain where the species is not found today – indicated by the blue shading. Again, we did these predictions at a one kilometer resolution, which allows our models to be that much more detailed. </a:t>
            </a:r>
          </a:p>
          <a:p>
            <a:r>
              <a:rPr lang="en-US" dirty="0"/>
              <a:t>In this wood thrush example, you can see that in areas colored in red, where the species is anticipated to lose range where those areas are no longer going to be suitable. A</a:t>
            </a:r>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448420-395D-4F4E-B52E-C0798260EB2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5787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scenarios we consider are under each of the two different degree raise in temperature.</a:t>
            </a:r>
          </a:p>
          <a:p>
            <a:endParaRPr lang="en-US" dirty="0">
              <a:cs typeface="Calibri"/>
            </a:endParaRPr>
          </a:p>
          <a:p>
            <a:r>
              <a:rPr lang="en-US" dirty="0"/>
              <a:t>What we can see as at three degrees scenario if we continue with business as usual and do nothing about climate change, that the wood thrush is going to be considered highly vulnerable to climate change with a large portion of its range considered no longer suitable. However, if we can stabilize global warming than the majority of the species range will be stable and the species is considered low vulnerability to climate change.</a:t>
            </a:r>
          </a:p>
          <a:p>
            <a:r>
              <a:rPr lang="en-US" dirty="0"/>
              <a:t>We assessed 604 species in this way, to determine how much range loss and gain each species would face with climate change and assessed each species vulnerability based on this. </a:t>
            </a:r>
          </a:p>
          <a:p>
            <a:r>
              <a:rPr lang="en-US" dirty="0"/>
              <a:t> </a:t>
            </a:r>
          </a:p>
          <a:p>
            <a:endParaRPr lang="en-US" dirty="0"/>
          </a:p>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448420-395D-4F4E-B52E-C0798260EB2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03077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takeaway is that two-thirds of North</a:t>
            </a:r>
            <a:r>
              <a:rPr lang="en-US" baseline="0" dirty="0"/>
              <a:t> American bird species are at risk of extinction from climate change.</a:t>
            </a:r>
          </a:p>
          <a:p>
            <a:endParaRPr lang="en-US" dirty="0">
              <a:cs typeface="Calibri"/>
            </a:endParaRPr>
          </a:p>
          <a:p>
            <a:r>
              <a:rPr lang="en-US" dirty="0"/>
              <a:t>This project assesses the vulnerability of 604 species to climate change and determined that two-thirds (64%) of the species surveyed are vulnerable to extinction (389 out of 604).</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8AAD5517-4BAD-2A4D-8A46-DA982CA24A84}" type="slidenum">
              <a:rPr lang="en-US" smtClean="0"/>
              <a:t>7</a:t>
            </a:fld>
            <a:endParaRPr lang="en-US"/>
          </a:p>
        </p:txBody>
      </p:sp>
    </p:spTree>
    <p:extLst>
      <p:ext uri="{BB962C8B-B14F-4D97-AF65-F5344CB8AC3E}">
        <p14:creationId xmlns:p14="http://schemas.microsoft.com/office/powerpoint/2010/main" val="33602200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takeaway, which is good news, is that our science shows that if we take action now we can help improve the changes for 76% of those species at risk.</a:t>
            </a:r>
            <a:r>
              <a:rPr lang="en-US" baseline="0" dirty="0"/>
              <a:t>  We still have time to act with additional local knowledge.</a:t>
            </a:r>
            <a:endParaRPr lang="en-US" dirty="0"/>
          </a:p>
        </p:txBody>
      </p:sp>
      <p:sp>
        <p:nvSpPr>
          <p:cNvPr id="4" name="Slide Number Placeholder 3"/>
          <p:cNvSpPr>
            <a:spLocks noGrp="1"/>
          </p:cNvSpPr>
          <p:nvPr>
            <p:ph type="sldNum" sz="quarter" idx="5"/>
          </p:nvPr>
        </p:nvSpPr>
        <p:spPr/>
        <p:txBody>
          <a:bodyPr/>
          <a:lstStyle/>
          <a:p>
            <a:fld id="{8AAD5517-4BAD-2A4D-8A46-DA982CA24A84}" type="slidenum">
              <a:rPr lang="en-US" smtClean="0"/>
              <a:t>8</a:t>
            </a:fld>
            <a:endParaRPr lang="en-US"/>
          </a:p>
        </p:txBody>
      </p:sp>
    </p:spTree>
    <p:extLst>
      <p:ext uri="{BB962C8B-B14F-4D97-AF65-F5344CB8AC3E}">
        <p14:creationId xmlns:p14="http://schemas.microsoft.com/office/powerpoint/2010/main" val="17913358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individual predictions</a:t>
            </a:r>
            <a:r>
              <a:rPr lang="en-US" baseline="0" dirty="0"/>
              <a:t> (what we call “the models”) shown through the animated maps can show</a:t>
            </a:r>
            <a:r>
              <a:rPr lang="en-US" dirty="0"/>
              <a:t> a lot</a:t>
            </a:r>
            <a:r>
              <a:rPr lang="en-US" baseline="0" dirty="0"/>
              <a:t> of change.  Can the birds follow it? Will they follow it? How closely will future ranges match our predictions? </a:t>
            </a:r>
          </a:p>
          <a:p>
            <a:endParaRPr lang="en-US" baseline="0" dirty="0"/>
          </a:p>
          <a:p>
            <a:r>
              <a:rPr lang="en-US" baseline="0" dirty="0"/>
              <a:t>Community science volunteers can help us by ground-</a:t>
            </a:r>
            <a:r>
              <a:rPr lang="en-US" baseline="0" dirty="0" err="1"/>
              <a:t>truthing</a:t>
            </a:r>
            <a:r>
              <a:rPr lang="en-US" baseline="0" dirty="0"/>
              <a:t> our predictions.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A88D41-2B6B-4CF6-B00F-1D28DCDA67F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74479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12192000" cy="6879907"/>
          </a:xfrm>
          <a:prstGeom prst="rect">
            <a:avLst/>
          </a:prstGeom>
          <a:solidFill>
            <a:srgbClr val="929292"/>
          </a:solidFill>
          <a:ln>
            <a:noFill/>
          </a:ln>
          <a:effectLst/>
        </p:spPr>
        <p:txBody>
          <a:bodyPr/>
          <a:lstStyle/>
          <a:p>
            <a:endParaRPr lang="en-US" dirty="0"/>
          </a:p>
        </p:txBody>
      </p:sp>
      <p:sp>
        <p:nvSpPr>
          <p:cNvPr id="8" name="Title 5"/>
          <p:cNvSpPr>
            <a:spLocks noGrp="1"/>
          </p:cNvSpPr>
          <p:nvPr>
            <p:ph type="title"/>
          </p:nvPr>
        </p:nvSpPr>
        <p:spPr>
          <a:xfrm>
            <a:off x="914400" y="2443893"/>
            <a:ext cx="5181600" cy="3352953"/>
          </a:xfrm>
          <a:solidFill>
            <a:schemeClr val="tx1">
              <a:alpha val="70000"/>
            </a:schemeClr>
          </a:solidFill>
        </p:spPr>
        <p:txBody>
          <a:bodyPr lIns="274320" tIns="274320" rIns="274320" bIns="594360" anchor="ctr" anchorCtr="0"/>
          <a:lstStyle>
            <a:lvl1pPr algn="l">
              <a:lnSpc>
                <a:spcPts val="4000"/>
              </a:lnSpc>
              <a:defRPr sz="4267" b="0" i="0" baseline="0">
                <a:solidFill>
                  <a:srgbClr val="FFFFFF"/>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0" name="Text Placeholder 4"/>
          <p:cNvSpPr>
            <a:spLocks noGrp="1"/>
          </p:cNvSpPr>
          <p:nvPr>
            <p:ph type="body" sz="quarter" idx="11" hasCustomPrompt="1"/>
          </p:nvPr>
        </p:nvSpPr>
        <p:spPr>
          <a:xfrm>
            <a:off x="914400" y="5125765"/>
            <a:ext cx="5181600" cy="665435"/>
          </a:xfrm>
          <a:prstGeom prst="rect">
            <a:avLst/>
          </a:prstGeom>
        </p:spPr>
        <p:txBody>
          <a:bodyPr lIns="274320" rIns="274320" bIns="182880"/>
          <a:lstStyle>
            <a:lvl1pPr algn="l">
              <a:defRPr sz="1333" b="1" i="0" kern="0" cap="all" spc="133" baseline="0">
                <a:solidFill>
                  <a:schemeClr val="accent1"/>
                </a:solidFill>
                <a:latin typeface="Georgia"/>
              </a:defRPr>
            </a:lvl1pPr>
            <a:lvl2pPr>
              <a:defRPr sz="1600">
                <a:solidFill>
                  <a:srgbClr val="FFFFFF"/>
                </a:solidFill>
              </a:defRPr>
            </a:lvl2pPr>
            <a:lvl3pPr>
              <a:defRPr sz="1600">
                <a:solidFill>
                  <a:srgbClr val="FFFFFF"/>
                </a:solidFill>
              </a:defRPr>
            </a:lvl3pPr>
            <a:lvl4pPr>
              <a:defRPr sz="1600">
                <a:solidFill>
                  <a:srgbClr val="FFFFFF"/>
                </a:solidFill>
              </a:defRPr>
            </a:lvl4pPr>
            <a:lvl5pPr>
              <a:defRPr sz="1600">
                <a:solidFill>
                  <a:srgbClr val="FFFFFF"/>
                </a:solidFill>
              </a:defRPr>
            </a:lvl5pPr>
          </a:lstStyle>
          <a:p>
            <a:pPr lvl="0"/>
            <a:r>
              <a:rPr lang="en-US" dirty="0"/>
              <a:t>CLICK TO EDIT MASTER subtitle STYLE</a:t>
            </a:r>
          </a:p>
        </p:txBody>
      </p:sp>
    </p:spTree>
    <p:extLst>
      <p:ext uri="{BB962C8B-B14F-4D97-AF65-F5344CB8AC3E}">
        <p14:creationId xmlns:p14="http://schemas.microsoft.com/office/powerpoint/2010/main" val="503340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meline 3-Step">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914399" y="3353261"/>
            <a:ext cx="2924359" cy="2742737"/>
          </a:xfrm>
        </p:spPr>
        <p:txBody>
          <a:bodyPr/>
          <a:lstStyle>
            <a:lvl6pPr marL="243834" indent="0">
              <a:buNone/>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7"/>
          <p:cNvSpPr>
            <a:spLocks noGrp="1"/>
          </p:cNvSpPr>
          <p:nvPr>
            <p:ph type="body" sz="quarter" idx="12"/>
          </p:nvPr>
        </p:nvSpPr>
        <p:spPr>
          <a:xfrm>
            <a:off x="8350613" y="3353261"/>
            <a:ext cx="2926985" cy="27427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0" name="Text Placeholder 7"/>
          <p:cNvSpPr>
            <a:spLocks noGrp="1"/>
          </p:cNvSpPr>
          <p:nvPr>
            <p:ph type="body" sz="quarter" idx="13"/>
          </p:nvPr>
        </p:nvSpPr>
        <p:spPr>
          <a:xfrm>
            <a:off x="4631413" y="3353261"/>
            <a:ext cx="2926544" cy="27427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30" name="Straight Connector 29"/>
          <p:cNvCxnSpPr/>
          <p:nvPr userDrawn="1"/>
        </p:nvCxnSpPr>
        <p:spPr>
          <a:xfrm>
            <a:off x="0" y="3048000"/>
            <a:ext cx="12192000" cy="0"/>
          </a:xfrm>
          <a:prstGeom prst="line">
            <a:avLst/>
          </a:prstGeom>
          <a:ln w="635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33" name="Text Placeholder 7"/>
          <p:cNvSpPr>
            <a:spLocks noGrp="1"/>
          </p:cNvSpPr>
          <p:nvPr>
            <p:ph type="body" sz="quarter" idx="14"/>
          </p:nvPr>
        </p:nvSpPr>
        <p:spPr>
          <a:xfrm>
            <a:off x="914399" y="2438399"/>
            <a:ext cx="2924359" cy="362467"/>
          </a:xfrm>
        </p:spPr>
        <p:txBody>
          <a:bodyPr/>
          <a:lstStyle>
            <a:lvl6pPr marL="243834" indent="0">
              <a:buNone/>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6" name="Text Placeholder 7"/>
          <p:cNvSpPr>
            <a:spLocks noGrp="1"/>
          </p:cNvSpPr>
          <p:nvPr>
            <p:ph type="body" sz="quarter" idx="15"/>
          </p:nvPr>
        </p:nvSpPr>
        <p:spPr>
          <a:xfrm>
            <a:off x="4631414" y="2438399"/>
            <a:ext cx="2924359" cy="362467"/>
          </a:xfrm>
        </p:spPr>
        <p:txBody>
          <a:bodyPr/>
          <a:lstStyle>
            <a:lvl6pPr marL="243834" indent="0">
              <a:buNone/>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7" name="Text Placeholder 7"/>
          <p:cNvSpPr>
            <a:spLocks noGrp="1"/>
          </p:cNvSpPr>
          <p:nvPr>
            <p:ph type="body" sz="quarter" idx="16"/>
          </p:nvPr>
        </p:nvSpPr>
        <p:spPr>
          <a:xfrm>
            <a:off x="8350613" y="2438399"/>
            <a:ext cx="2924359" cy="362467"/>
          </a:xfrm>
        </p:spPr>
        <p:txBody>
          <a:bodyPr/>
          <a:lstStyle>
            <a:lvl6pPr marL="243834" indent="0">
              <a:buNone/>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41" name="Group 40"/>
          <p:cNvGrpSpPr/>
          <p:nvPr userDrawn="1"/>
        </p:nvGrpSpPr>
        <p:grpSpPr>
          <a:xfrm>
            <a:off x="914399" y="2930515"/>
            <a:ext cx="227187" cy="227187"/>
            <a:chOff x="695743" y="2197886"/>
            <a:chExt cx="170390" cy="170390"/>
          </a:xfrm>
        </p:grpSpPr>
        <p:sp>
          <p:nvSpPr>
            <p:cNvPr id="13" name="Oval 12"/>
            <p:cNvSpPr>
              <a:spLocks noChangeAspect="1"/>
            </p:cNvSpPr>
            <p:nvPr userDrawn="1"/>
          </p:nvSpPr>
          <p:spPr>
            <a:xfrm flipH="1">
              <a:off x="695743" y="2197886"/>
              <a:ext cx="170390" cy="170390"/>
            </a:xfrm>
            <a:prstGeom prst="ellipse">
              <a:avLst/>
            </a:prstGeom>
            <a:solidFill>
              <a:schemeClr val="bg2"/>
            </a:solidFill>
            <a:ln w="9525"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dirty="0">
                <a:solidFill>
                  <a:schemeClr val="lt1"/>
                </a:solidFill>
                <a:latin typeface="Helvetica"/>
                <a:cs typeface="Helvetica"/>
              </a:endParaRPr>
            </a:p>
          </p:txBody>
        </p:sp>
        <p:sp>
          <p:nvSpPr>
            <p:cNvPr id="40" name="Oval 39"/>
            <p:cNvSpPr>
              <a:spLocks noChangeAspect="1"/>
            </p:cNvSpPr>
            <p:nvPr userDrawn="1"/>
          </p:nvSpPr>
          <p:spPr>
            <a:xfrm flipH="1">
              <a:off x="716930" y="2219073"/>
              <a:ext cx="128016" cy="128016"/>
            </a:xfrm>
            <a:prstGeom prst="ellipse">
              <a:avLst/>
            </a:prstGeom>
            <a:solidFill>
              <a:schemeClr val="accent1"/>
            </a:solidFill>
            <a:ln w="1905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dirty="0">
                <a:solidFill>
                  <a:schemeClr val="lt1"/>
                </a:solidFill>
                <a:latin typeface="Helvetica"/>
                <a:cs typeface="Helvetica"/>
              </a:endParaRPr>
            </a:p>
          </p:txBody>
        </p:sp>
      </p:grpSp>
      <p:grpSp>
        <p:nvGrpSpPr>
          <p:cNvPr id="42" name="Group 41"/>
          <p:cNvGrpSpPr/>
          <p:nvPr userDrawn="1"/>
        </p:nvGrpSpPr>
        <p:grpSpPr>
          <a:xfrm>
            <a:off x="8350612" y="2930515"/>
            <a:ext cx="227187" cy="227187"/>
            <a:chOff x="695743" y="2197886"/>
            <a:chExt cx="170390" cy="170390"/>
          </a:xfrm>
        </p:grpSpPr>
        <p:sp>
          <p:nvSpPr>
            <p:cNvPr id="43" name="Oval 42"/>
            <p:cNvSpPr>
              <a:spLocks noChangeAspect="1"/>
            </p:cNvSpPr>
            <p:nvPr userDrawn="1"/>
          </p:nvSpPr>
          <p:spPr>
            <a:xfrm flipH="1">
              <a:off x="695743" y="2197886"/>
              <a:ext cx="170390" cy="170390"/>
            </a:xfrm>
            <a:prstGeom prst="ellipse">
              <a:avLst/>
            </a:prstGeom>
            <a:solidFill>
              <a:schemeClr val="bg2"/>
            </a:solidFill>
            <a:ln w="9525"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dirty="0">
                <a:solidFill>
                  <a:schemeClr val="lt1"/>
                </a:solidFill>
                <a:latin typeface="Helvetica"/>
                <a:cs typeface="Helvetica"/>
              </a:endParaRPr>
            </a:p>
          </p:txBody>
        </p:sp>
        <p:sp>
          <p:nvSpPr>
            <p:cNvPr id="44" name="Oval 43"/>
            <p:cNvSpPr>
              <a:spLocks noChangeAspect="1"/>
            </p:cNvSpPr>
            <p:nvPr userDrawn="1"/>
          </p:nvSpPr>
          <p:spPr>
            <a:xfrm flipH="1">
              <a:off x="716930" y="2219073"/>
              <a:ext cx="128016" cy="128016"/>
            </a:xfrm>
            <a:prstGeom prst="ellipse">
              <a:avLst/>
            </a:prstGeom>
            <a:solidFill>
              <a:schemeClr val="accent1"/>
            </a:solidFill>
            <a:ln w="1905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dirty="0">
                <a:solidFill>
                  <a:schemeClr val="lt1"/>
                </a:solidFill>
                <a:latin typeface="Helvetica"/>
                <a:cs typeface="Helvetica"/>
              </a:endParaRPr>
            </a:p>
          </p:txBody>
        </p:sp>
      </p:grpSp>
      <p:grpSp>
        <p:nvGrpSpPr>
          <p:cNvPr id="45" name="Group 44"/>
          <p:cNvGrpSpPr/>
          <p:nvPr userDrawn="1"/>
        </p:nvGrpSpPr>
        <p:grpSpPr>
          <a:xfrm>
            <a:off x="4631413" y="2930515"/>
            <a:ext cx="227187" cy="227187"/>
            <a:chOff x="695743" y="2197886"/>
            <a:chExt cx="170390" cy="170390"/>
          </a:xfrm>
        </p:grpSpPr>
        <p:sp>
          <p:nvSpPr>
            <p:cNvPr id="46" name="Oval 45"/>
            <p:cNvSpPr>
              <a:spLocks noChangeAspect="1"/>
            </p:cNvSpPr>
            <p:nvPr userDrawn="1"/>
          </p:nvSpPr>
          <p:spPr>
            <a:xfrm flipH="1">
              <a:off x="695743" y="2197886"/>
              <a:ext cx="170390" cy="170390"/>
            </a:xfrm>
            <a:prstGeom prst="ellipse">
              <a:avLst/>
            </a:prstGeom>
            <a:solidFill>
              <a:schemeClr val="bg2"/>
            </a:solidFill>
            <a:ln w="9525"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dirty="0">
                <a:solidFill>
                  <a:schemeClr val="lt1"/>
                </a:solidFill>
                <a:latin typeface="Helvetica"/>
                <a:cs typeface="Helvetica"/>
              </a:endParaRPr>
            </a:p>
          </p:txBody>
        </p:sp>
        <p:sp>
          <p:nvSpPr>
            <p:cNvPr id="47" name="Oval 46"/>
            <p:cNvSpPr>
              <a:spLocks noChangeAspect="1"/>
            </p:cNvSpPr>
            <p:nvPr userDrawn="1"/>
          </p:nvSpPr>
          <p:spPr>
            <a:xfrm flipH="1">
              <a:off x="716930" y="2219073"/>
              <a:ext cx="128016" cy="128016"/>
            </a:xfrm>
            <a:prstGeom prst="ellipse">
              <a:avLst/>
            </a:prstGeom>
            <a:solidFill>
              <a:schemeClr val="accent1"/>
            </a:solidFill>
            <a:ln w="1905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dirty="0">
                <a:solidFill>
                  <a:schemeClr val="lt1"/>
                </a:solidFill>
                <a:latin typeface="Helvetica"/>
                <a:cs typeface="Helvetica"/>
              </a:endParaRPr>
            </a:p>
          </p:txBody>
        </p:sp>
      </p:grpSp>
    </p:spTree>
    <p:extLst>
      <p:ext uri="{BB962C8B-B14F-4D97-AF65-F5344CB8AC3E}">
        <p14:creationId xmlns:p14="http://schemas.microsoft.com/office/powerpoint/2010/main" val="3714873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 Grid">
    <p:spTree>
      <p:nvGrpSpPr>
        <p:cNvPr id="1" name=""/>
        <p:cNvGrpSpPr/>
        <p:nvPr/>
      </p:nvGrpSpPr>
      <p:grpSpPr>
        <a:xfrm>
          <a:off x="0" y="0"/>
          <a:ext cx="0" cy="0"/>
          <a:chOff x="0" y="0"/>
          <a:chExt cx="0" cy="0"/>
        </a:xfrm>
      </p:grpSpPr>
      <p:sp>
        <p:nvSpPr>
          <p:cNvPr id="6" name="Rectangle 5"/>
          <p:cNvSpPr/>
          <p:nvPr userDrawn="1"/>
        </p:nvSpPr>
        <p:spPr>
          <a:xfrm>
            <a:off x="0" y="731520"/>
            <a:ext cx="12192000" cy="614476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p:nvPr>
        </p:nvSpPr>
        <p:spPr>
          <a:xfrm>
            <a:off x="914401" y="1524000"/>
            <a:ext cx="4571999" cy="853440"/>
          </a:xfrm>
        </p:spPr>
        <p:txBody>
          <a:bodyPr/>
          <a:lstStyle/>
          <a:p>
            <a:r>
              <a:rPr lang="en-US" dirty="0"/>
              <a:t>Click to edit Master title style</a:t>
            </a:r>
          </a:p>
        </p:txBody>
      </p:sp>
      <p:cxnSp>
        <p:nvCxnSpPr>
          <p:cNvPr id="11" name="Straight Connector 10"/>
          <p:cNvCxnSpPr/>
          <p:nvPr userDrawn="1"/>
        </p:nvCxnSpPr>
        <p:spPr>
          <a:xfrm>
            <a:off x="8991600" y="1524001"/>
            <a:ext cx="0" cy="4571999"/>
          </a:xfrm>
          <a:prstGeom prst="line">
            <a:avLst/>
          </a:prstGeom>
          <a:ln w="3175"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a:off x="6400800" y="4648200"/>
            <a:ext cx="5181600" cy="0"/>
          </a:xfrm>
          <a:prstGeom prst="line">
            <a:avLst/>
          </a:prstGeom>
          <a:ln w="635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5" name="Picture Placeholder 4"/>
          <p:cNvSpPr>
            <a:spLocks noGrp="1"/>
          </p:cNvSpPr>
          <p:nvPr>
            <p:ph type="pic" sz="quarter" idx="13"/>
          </p:nvPr>
        </p:nvSpPr>
        <p:spPr>
          <a:xfrm>
            <a:off x="6705600" y="1524000"/>
            <a:ext cx="1828800" cy="1219200"/>
          </a:xfrm>
          <a:prstGeom prst="rect">
            <a:avLst/>
          </a:prstGeom>
          <a:noFill/>
          <a:ln>
            <a:noFill/>
          </a:ln>
        </p:spPr>
        <p:txBody>
          <a:bodyPr/>
          <a:lstStyle/>
          <a:p>
            <a:endParaRPr lang="en-US" dirty="0"/>
          </a:p>
        </p:txBody>
      </p:sp>
      <p:sp>
        <p:nvSpPr>
          <p:cNvPr id="20" name="Text Placeholder 7"/>
          <p:cNvSpPr>
            <a:spLocks noGrp="1"/>
          </p:cNvSpPr>
          <p:nvPr>
            <p:ph type="body" sz="quarter" idx="11"/>
          </p:nvPr>
        </p:nvSpPr>
        <p:spPr>
          <a:xfrm>
            <a:off x="914399" y="2438399"/>
            <a:ext cx="4572000" cy="3657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4" name="Straight Connector 23"/>
          <p:cNvCxnSpPr/>
          <p:nvPr userDrawn="1"/>
        </p:nvCxnSpPr>
        <p:spPr>
          <a:xfrm>
            <a:off x="6400800" y="2971800"/>
            <a:ext cx="5181600" cy="0"/>
          </a:xfrm>
          <a:prstGeom prst="line">
            <a:avLst/>
          </a:prstGeom>
          <a:ln w="635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5" name="Picture Placeholder 4"/>
          <p:cNvSpPr>
            <a:spLocks noGrp="1"/>
          </p:cNvSpPr>
          <p:nvPr>
            <p:ph type="pic" sz="quarter" idx="14"/>
          </p:nvPr>
        </p:nvSpPr>
        <p:spPr>
          <a:xfrm>
            <a:off x="9448800" y="1524000"/>
            <a:ext cx="1828800" cy="1219200"/>
          </a:xfrm>
          <a:prstGeom prst="rect">
            <a:avLst/>
          </a:prstGeom>
          <a:noFill/>
          <a:ln>
            <a:noFill/>
          </a:ln>
        </p:spPr>
        <p:txBody>
          <a:bodyPr/>
          <a:lstStyle/>
          <a:p>
            <a:endParaRPr lang="en-US" dirty="0"/>
          </a:p>
        </p:txBody>
      </p:sp>
      <p:sp>
        <p:nvSpPr>
          <p:cNvPr id="26" name="Picture Placeholder 4"/>
          <p:cNvSpPr>
            <a:spLocks noGrp="1"/>
          </p:cNvSpPr>
          <p:nvPr>
            <p:ph type="pic" sz="quarter" idx="15"/>
          </p:nvPr>
        </p:nvSpPr>
        <p:spPr>
          <a:xfrm>
            <a:off x="6705600" y="4876799"/>
            <a:ext cx="1828800" cy="1219200"/>
          </a:xfrm>
          <a:prstGeom prst="rect">
            <a:avLst/>
          </a:prstGeom>
          <a:noFill/>
          <a:ln>
            <a:noFill/>
          </a:ln>
        </p:spPr>
        <p:txBody>
          <a:bodyPr/>
          <a:lstStyle/>
          <a:p>
            <a:endParaRPr lang="en-US" dirty="0"/>
          </a:p>
        </p:txBody>
      </p:sp>
      <p:sp>
        <p:nvSpPr>
          <p:cNvPr id="27" name="Picture Placeholder 4"/>
          <p:cNvSpPr>
            <a:spLocks noGrp="1"/>
          </p:cNvSpPr>
          <p:nvPr>
            <p:ph type="pic" sz="quarter" idx="16"/>
          </p:nvPr>
        </p:nvSpPr>
        <p:spPr>
          <a:xfrm>
            <a:off x="9448800" y="4876799"/>
            <a:ext cx="1828800" cy="1219200"/>
          </a:xfrm>
          <a:prstGeom prst="rect">
            <a:avLst/>
          </a:prstGeom>
          <a:noFill/>
          <a:ln>
            <a:noFill/>
          </a:ln>
        </p:spPr>
        <p:txBody>
          <a:bodyPr/>
          <a:lstStyle/>
          <a:p>
            <a:endParaRPr lang="en-US" dirty="0"/>
          </a:p>
        </p:txBody>
      </p:sp>
      <p:sp>
        <p:nvSpPr>
          <p:cNvPr id="28" name="Picture Placeholder 4"/>
          <p:cNvSpPr>
            <a:spLocks noGrp="1"/>
          </p:cNvSpPr>
          <p:nvPr>
            <p:ph type="pic" sz="quarter" idx="17"/>
          </p:nvPr>
        </p:nvSpPr>
        <p:spPr>
          <a:xfrm>
            <a:off x="6705600" y="3200400"/>
            <a:ext cx="1828800" cy="1219200"/>
          </a:xfrm>
          <a:prstGeom prst="rect">
            <a:avLst/>
          </a:prstGeom>
          <a:noFill/>
          <a:ln>
            <a:noFill/>
          </a:ln>
        </p:spPr>
        <p:txBody>
          <a:bodyPr/>
          <a:lstStyle/>
          <a:p>
            <a:endParaRPr lang="en-US" dirty="0"/>
          </a:p>
        </p:txBody>
      </p:sp>
      <p:sp>
        <p:nvSpPr>
          <p:cNvPr id="29" name="Picture Placeholder 4"/>
          <p:cNvSpPr>
            <a:spLocks noGrp="1"/>
          </p:cNvSpPr>
          <p:nvPr>
            <p:ph type="pic" sz="quarter" idx="18"/>
          </p:nvPr>
        </p:nvSpPr>
        <p:spPr>
          <a:xfrm>
            <a:off x="9448800" y="3200400"/>
            <a:ext cx="1828800" cy="1219200"/>
          </a:xfrm>
          <a:prstGeom prst="rect">
            <a:avLst/>
          </a:prstGeom>
          <a:noFill/>
          <a:ln>
            <a:noFill/>
          </a:ln>
        </p:spPr>
        <p:txBody>
          <a:bodyPr/>
          <a:lstStyle/>
          <a:p>
            <a:endParaRPr lang="en-US" dirty="0"/>
          </a:p>
        </p:txBody>
      </p:sp>
    </p:spTree>
    <p:extLst>
      <p:ext uri="{BB962C8B-B14F-4D97-AF65-F5344CB8AC3E}">
        <p14:creationId xmlns:p14="http://schemas.microsoft.com/office/powerpoint/2010/main" val="3176118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w Image Righ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099945" y="727592"/>
            <a:ext cx="6092057" cy="6144768"/>
          </a:xfrm>
          <a:prstGeom prst="rect">
            <a:avLst/>
          </a:prstGeom>
          <a:solidFill>
            <a:schemeClr val="tx1">
              <a:lumMod val="50000"/>
              <a:lumOff val="50000"/>
            </a:schemeClr>
          </a:solidFill>
          <a:ln>
            <a:noFill/>
          </a:ln>
        </p:spPr>
        <p:txBody>
          <a:bodyPr/>
          <a:lstStyle/>
          <a:p>
            <a:endParaRPr lang="en-US" dirty="0"/>
          </a:p>
        </p:txBody>
      </p:sp>
      <p:sp>
        <p:nvSpPr>
          <p:cNvPr id="4" name="Title 3"/>
          <p:cNvSpPr>
            <a:spLocks noGrp="1"/>
          </p:cNvSpPr>
          <p:nvPr>
            <p:ph type="title"/>
          </p:nvPr>
        </p:nvSpPr>
        <p:spPr>
          <a:xfrm>
            <a:off x="914400" y="1524000"/>
            <a:ext cx="4572000" cy="853440"/>
          </a:xfrm>
        </p:spPr>
        <p:txBody>
          <a:bodyPr/>
          <a:lstStyle/>
          <a:p>
            <a:r>
              <a:rPr lang="en-US" dirty="0"/>
              <a:t>Click to edit Master title style</a:t>
            </a:r>
          </a:p>
        </p:txBody>
      </p:sp>
      <p:sp>
        <p:nvSpPr>
          <p:cNvPr id="8" name="Text Placeholder 7"/>
          <p:cNvSpPr>
            <a:spLocks noGrp="1"/>
          </p:cNvSpPr>
          <p:nvPr>
            <p:ph type="body" sz="quarter" idx="11"/>
          </p:nvPr>
        </p:nvSpPr>
        <p:spPr>
          <a:xfrm>
            <a:off x="914399" y="2438399"/>
            <a:ext cx="4572000" cy="3657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47115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w Image Lef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 y="727592"/>
            <a:ext cx="6092057" cy="6144768"/>
          </a:xfrm>
          <a:prstGeom prst="rect">
            <a:avLst/>
          </a:prstGeom>
          <a:solidFill>
            <a:schemeClr val="tx1">
              <a:lumMod val="50000"/>
              <a:lumOff val="50000"/>
            </a:schemeClr>
          </a:solidFill>
        </p:spPr>
        <p:txBody>
          <a:bodyPr/>
          <a:lstStyle/>
          <a:p>
            <a:endParaRPr lang="en-US" dirty="0"/>
          </a:p>
        </p:txBody>
      </p:sp>
      <p:sp>
        <p:nvSpPr>
          <p:cNvPr id="4" name="Title 3"/>
          <p:cNvSpPr>
            <a:spLocks noGrp="1"/>
          </p:cNvSpPr>
          <p:nvPr>
            <p:ph type="title"/>
          </p:nvPr>
        </p:nvSpPr>
        <p:spPr>
          <a:xfrm>
            <a:off x="6705600" y="1524000"/>
            <a:ext cx="4572000" cy="853440"/>
          </a:xfrm>
        </p:spPr>
        <p:txBody>
          <a:bodyPr/>
          <a:lstStyle/>
          <a:p>
            <a:r>
              <a:rPr lang="en-US" dirty="0"/>
              <a:t>Click to edit Master title style</a:t>
            </a:r>
          </a:p>
        </p:txBody>
      </p:sp>
      <p:sp>
        <p:nvSpPr>
          <p:cNvPr id="8" name="Text Placeholder 7"/>
          <p:cNvSpPr>
            <a:spLocks noGrp="1"/>
          </p:cNvSpPr>
          <p:nvPr>
            <p:ph type="body" sz="quarter" idx="11"/>
          </p:nvPr>
        </p:nvSpPr>
        <p:spPr>
          <a:xfrm>
            <a:off x="6705600" y="2586568"/>
            <a:ext cx="4572000" cy="354541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51909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ual Image Overlay">
    <p:spTree>
      <p:nvGrpSpPr>
        <p:cNvPr id="1" name=""/>
        <p:cNvGrpSpPr/>
        <p:nvPr/>
      </p:nvGrpSpPr>
      <p:grpSpPr>
        <a:xfrm>
          <a:off x="0" y="0"/>
          <a:ext cx="0" cy="0"/>
          <a:chOff x="0" y="0"/>
          <a:chExt cx="0" cy="0"/>
        </a:xfrm>
      </p:grpSpPr>
      <p:sp>
        <p:nvSpPr>
          <p:cNvPr id="8" name="Rectangle 7"/>
          <p:cNvSpPr/>
          <p:nvPr userDrawn="1"/>
        </p:nvSpPr>
        <p:spPr>
          <a:xfrm>
            <a:off x="0" y="731520"/>
            <a:ext cx="12192000" cy="614476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5" name="Picture Placeholder 8"/>
          <p:cNvSpPr>
            <a:spLocks noGrp="1"/>
          </p:cNvSpPr>
          <p:nvPr>
            <p:ph type="pic" sz="quarter" idx="10"/>
          </p:nvPr>
        </p:nvSpPr>
        <p:spPr>
          <a:xfrm>
            <a:off x="0" y="731520"/>
            <a:ext cx="6096000" cy="6144768"/>
          </a:xfrm>
          <a:prstGeom prst="rect">
            <a:avLst/>
          </a:prstGeom>
          <a:solidFill>
            <a:srgbClr val="929292"/>
          </a:solidFill>
        </p:spPr>
        <p:txBody>
          <a:bodyPr/>
          <a:lstStyle/>
          <a:p>
            <a:endParaRPr lang="en-US" dirty="0"/>
          </a:p>
        </p:txBody>
      </p:sp>
      <p:sp>
        <p:nvSpPr>
          <p:cNvPr id="3" name="Text Placeholder 2"/>
          <p:cNvSpPr>
            <a:spLocks noGrp="1"/>
          </p:cNvSpPr>
          <p:nvPr>
            <p:ph type="body" sz="quarter" idx="11"/>
          </p:nvPr>
        </p:nvSpPr>
        <p:spPr>
          <a:xfrm>
            <a:off x="914400" y="3816096"/>
            <a:ext cx="4260035" cy="2429933"/>
          </a:xfrm>
          <a:solidFill>
            <a:schemeClr val="tx1">
              <a:alpha val="70000"/>
            </a:schemeClr>
          </a:solidFill>
        </p:spPr>
        <p:txBody>
          <a:bodyPr lIns="274320" tIns="182880" rIns="274320" bIns="182880" numCol="1" spcCol="457200"/>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8"/>
          <p:cNvSpPr>
            <a:spLocks noGrp="1"/>
          </p:cNvSpPr>
          <p:nvPr>
            <p:ph type="pic" sz="quarter" idx="12"/>
          </p:nvPr>
        </p:nvSpPr>
        <p:spPr>
          <a:xfrm>
            <a:off x="6096000" y="731520"/>
            <a:ext cx="6096000" cy="6144768"/>
          </a:xfrm>
          <a:prstGeom prst="rect">
            <a:avLst/>
          </a:prstGeom>
          <a:solidFill>
            <a:srgbClr val="929292"/>
          </a:solidFill>
        </p:spPr>
        <p:txBody>
          <a:bodyPr/>
          <a:lstStyle/>
          <a:p>
            <a:endParaRPr lang="en-US" dirty="0"/>
          </a:p>
        </p:txBody>
      </p:sp>
      <p:sp>
        <p:nvSpPr>
          <p:cNvPr id="7" name="Text Placeholder 2"/>
          <p:cNvSpPr>
            <a:spLocks noGrp="1"/>
          </p:cNvSpPr>
          <p:nvPr>
            <p:ph type="body" sz="quarter" idx="13"/>
          </p:nvPr>
        </p:nvSpPr>
        <p:spPr>
          <a:xfrm>
            <a:off x="7003827" y="3816096"/>
            <a:ext cx="4260035" cy="2429933"/>
          </a:xfrm>
          <a:solidFill>
            <a:schemeClr val="tx1">
              <a:alpha val="70000"/>
            </a:schemeClr>
          </a:solidFill>
        </p:spPr>
        <p:txBody>
          <a:bodyPr lIns="274320" tIns="182880" rIns="274320" bIns="182880" numCol="1" spcCol="457200"/>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77493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w Caption Overlay">
    <p:spTree>
      <p:nvGrpSpPr>
        <p:cNvPr id="1" name=""/>
        <p:cNvGrpSpPr/>
        <p:nvPr/>
      </p:nvGrpSpPr>
      <p:grpSpPr>
        <a:xfrm>
          <a:off x="0" y="0"/>
          <a:ext cx="0" cy="0"/>
          <a:chOff x="0" y="0"/>
          <a:chExt cx="0" cy="0"/>
        </a:xfrm>
      </p:grpSpPr>
      <p:sp>
        <p:nvSpPr>
          <p:cNvPr id="8" name="Rectangle 7"/>
          <p:cNvSpPr/>
          <p:nvPr userDrawn="1"/>
        </p:nvSpPr>
        <p:spPr>
          <a:xfrm>
            <a:off x="0" y="731520"/>
            <a:ext cx="12192000" cy="614476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5" name="Picture Placeholder 8"/>
          <p:cNvSpPr>
            <a:spLocks noGrp="1"/>
          </p:cNvSpPr>
          <p:nvPr>
            <p:ph type="pic" sz="quarter" idx="10"/>
          </p:nvPr>
        </p:nvSpPr>
        <p:spPr>
          <a:xfrm>
            <a:off x="0" y="731520"/>
            <a:ext cx="12192000" cy="6144768"/>
          </a:xfrm>
          <a:prstGeom prst="rect">
            <a:avLst/>
          </a:prstGeom>
          <a:solidFill>
            <a:srgbClr val="929292"/>
          </a:solidFill>
        </p:spPr>
        <p:txBody>
          <a:bodyPr/>
          <a:lstStyle/>
          <a:p>
            <a:endParaRPr lang="en-US" dirty="0"/>
          </a:p>
        </p:txBody>
      </p:sp>
      <p:sp>
        <p:nvSpPr>
          <p:cNvPr id="3" name="Text Placeholder 2"/>
          <p:cNvSpPr>
            <a:spLocks noGrp="1"/>
          </p:cNvSpPr>
          <p:nvPr>
            <p:ph type="body" sz="quarter" idx="11"/>
          </p:nvPr>
        </p:nvSpPr>
        <p:spPr>
          <a:xfrm>
            <a:off x="914400" y="3816096"/>
            <a:ext cx="4260035" cy="2429933"/>
          </a:xfrm>
          <a:solidFill>
            <a:schemeClr val="tx1">
              <a:alpha val="70000"/>
            </a:schemeClr>
          </a:solidFill>
        </p:spPr>
        <p:txBody>
          <a:bodyPr lIns="274320" tIns="182880" rIns="274320" bIns="182880" numCol="1" spcCol="457200"/>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81829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Photo">
    <p:spTree>
      <p:nvGrpSpPr>
        <p:cNvPr id="1" name=""/>
        <p:cNvGrpSpPr/>
        <p:nvPr/>
      </p:nvGrpSpPr>
      <p:grpSpPr>
        <a:xfrm>
          <a:off x="0" y="0"/>
          <a:ext cx="0" cy="0"/>
          <a:chOff x="0" y="0"/>
          <a:chExt cx="0" cy="0"/>
        </a:xfrm>
      </p:grpSpPr>
      <p:sp>
        <p:nvSpPr>
          <p:cNvPr id="7" name="Picture Placeholder 8"/>
          <p:cNvSpPr>
            <a:spLocks noGrp="1"/>
          </p:cNvSpPr>
          <p:nvPr>
            <p:ph type="pic" sz="quarter" idx="10"/>
          </p:nvPr>
        </p:nvSpPr>
        <p:spPr>
          <a:xfrm>
            <a:off x="0" y="731520"/>
            <a:ext cx="12192000" cy="6148387"/>
          </a:xfrm>
          <a:prstGeom prst="rect">
            <a:avLst/>
          </a:prstGeom>
          <a:solidFill>
            <a:srgbClr val="929292"/>
          </a:solidFill>
        </p:spPr>
        <p:txBody>
          <a:bodyPr/>
          <a:lstStyle/>
          <a:p>
            <a:endParaRPr lang="en-US" dirty="0"/>
          </a:p>
        </p:txBody>
      </p:sp>
    </p:spTree>
    <p:extLst>
      <p:ext uri="{BB962C8B-B14F-4D97-AF65-F5344CB8AC3E}">
        <p14:creationId xmlns:p14="http://schemas.microsoft.com/office/powerpoint/2010/main" val="2273923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allout Photo Overlay">
    <p:bg>
      <p:bgRef idx="1001">
        <a:schemeClr val="bg1"/>
      </p:bgRef>
    </p:bg>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731520"/>
            <a:ext cx="12192000" cy="6148387"/>
          </a:xfrm>
          <a:prstGeom prst="rect">
            <a:avLst/>
          </a:prstGeom>
          <a:solidFill>
            <a:srgbClr val="929292"/>
          </a:solidFill>
        </p:spPr>
        <p:txBody>
          <a:bodyPr/>
          <a:lstStyle/>
          <a:p>
            <a:endParaRPr lang="en-US" dirty="0"/>
          </a:p>
        </p:txBody>
      </p:sp>
      <p:sp>
        <p:nvSpPr>
          <p:cNvPr id="8" name="Title 5"/>
          <p:cNvSpPr>
            <a:spLocks noGrp="1"/>
          </p:cNvSpPr>
          <p:nvPr>
            <p:ph type="title" hasCustomPrompt="1"/>
          </p:nvPr>
        </p:nvSpPr>
        <p:spPr>
          <a:xfrm>
            <a:off x="914400" y="1828801"/>
            <a:ext cx="10363200" cy="3968047"/>
          </a:xfrm>
          <a:solidFill>
            <a:schemeClr val="tx1">
              <a:alpha val="70000"/>
            </a:schemeClr>
          </a:solidFill>
        </p:spPr>
        <p:txBody>
          <a:bodyPr lIns="914400" tIns="685800" rIns="914400" bIns="777240" anchor="t" anchorCtr="0"/>
          <a:lstStyle>
            <a:lvl1pPr algn="ctr">
              <a:lnSpc>
                <a:spcPts val="3200"/>
              </a:lnSpc>
              <a:defRPr sz="3200" b="0" i="0" baseline="0">
                <a:solidFill>
                  <a:srgbClr val="FFFFFF"/>
                </a:solidFill>
                <a:latin typeface="Arial" panose="020B0604020202020204" pitchFamily="34" charset="0"/>
                <a:cs typeface="Arial" panose="020B0604020202020204" pitchFamily="34" charset="0"/>
              </a:defRPr>
            </a:lvl1pPr>
          </a:lstStyle>
          <a:p>
            <a:r>
              <a:rPr lang="en-US" dirty="0"/>
              <a:t>Click to edit Master text style</a:t>
            </a:r>
          </a:p>
        </p:txBody>
      </p:sp>
      <p:sp>
        <p:nvSpPr>
          <p:cNvPr id="7" name="Text Placeholder 4"/>
          <p:cNvSpPr>
            <a:spLocks noGrp="1"/>
          </p:cNvSpPr>
          <p:nvPr>
            <p:ph type="body" sz="quarter" idx="11" hasCustomPrompt="1"/>
          </p:nvPr>
        </p:nvSpPr>
        <p:spPr>
          <a:xfrm>
            <a:off x="914400" y="4876800"/>
            <a:ext cx="10363200" cy="914400"/>
          </a:xfrm>
          <a:prstGeom prst="rect">
            <a:avLst/>
          </a:prstGeom>
        </p:spPr>
        <p:txBody>
          <a:bodyPr lIns="182880" rIns="182880" bIns="182880"/>
          <a:lstStyle>
            <a:lvl1pPr algn="ctr">
              <a:defRPr sz="1333" b="1" kern="0" cap="all" spc="133" baseline="0">
                <a:solidFill>
                  <a:srgbClr val="FFFFFF"/>
                </a:solidFill>
                <a:latin typeface="Georgia"/>
              </a:defRPr>
            </a:lvl1pPr>
            <a:lvl2pPr>
              <a:defRPr sz="1600">
                <a:solidFill>
                  <a:srgbClr val="FFFFFF"/>
                </a:solidFill>
              </a:defRPr>
            </a:lvl2pPr>
            <a:lvl3pPr>
              <a:defRPr sz="1600">
                <a:solidFill>
                  <a:srgbClr val="FFFFFF"/>
                </a:solidFill>
              </a:defRPr>
            </a:lvl3pPr>
            <a:lvl4pPr>
              <a:defRPr sz="1600">
                <a:solidFill>
                  <a:srgbClr val="FFFFFF"/>
                </a:solidFill>
              </a:defRPr>
            </a:lvl4pPr>
            <a:lvl5pPr>
              <a:defRPr sz="1600">
                <a:solidFill>
                  <a:srgbClr val="FFFFFF"/>
                </a:solidFill>
              </a:defRPr>
            </a:lvl5pPr>
          </a:lstStyle>
          <a:p>
            <a:pPr lvl="0"/>
            <a:r>
              <a:rPr lang="en-US" dirty="0"/>
              <a:t>CLICK TO EDIT MASTER TEXT STYLES</a:t>
            </a:r>
          </a:p>
        </p:txBody>
      </p:sp>
    </p:spTree>
    <p:extLst>
      <p:ext uri="{BB962C8B-B14F-4D97-AF65-F5344CB8AC3E}">
        <p14:creationId xmlns:p14="http://schemas.microsoft.com/office/powerpoint/2010/main" val="4712473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Orange">
    <p:bg>
      <p:bgRef idx="1001">
        <a:schemeClr val="bg1"/>
      </p:bgRef>
    </p:bg>
    <p:spTree>
      <p:nvGrpSpPr>
        <p:cNvPr id="1" name=""/>
        <p:cNvGrpSpPr/>
        <p:nvPr/>
      </p:nvGrpSpPr>
      <p:grpSpPr>
        <a:xfrm>
          <a:off x="0" y="0"/>
          <a:ext cx="0" cy="0"/>
          <a:chOff x="0" y="0"/>
          <a:chExt cx="0" cy="0"/>
        </a:xfrm>
      </p:grpSpPr>
      <p:sp>
        <p:nvSpPr>
          <p:cNvPr id="5" name="Rectangle 4"/>
          <p:cNvSpPr/>
          <p:nvPr userDrawn="1"/>
        </p:nvSpPr>
        <p:spPr>
          <a:xfrm>
            <a:off x="0" y="731520"/>
            <a:ext cx="12192000" cy="614476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8" name="Title 5"/>
          <p:cNvSpPr>
            <a:spLocks noGrp="1"/>
          </p:cNvSpPr>
          <p:nvPr>
            <p:ph type="title" hasCustomPrompt="1"/>
          </p:nvPr>
        </p:nvSpPr>
        <p:spPr>
          <a:xfrm>
            <a:off x="1219200" y="2133600"/>
            <a:ext cx="9753600" cy="3352800"/>
          </a:xfrm>
          <a:noFill/>
        </p:spPr>
        <p:txBody>
          <a:bodyPr lIns="914400" tIns="457200" rIns="914400" bIns="548640" anchor="t" anchorCtr="0"/>
          <a:lstStyle>
            <a:lvl1pPr algn="ctr">
              <a:lnSpc>
                <a:spcPts val="3200"/>
              </a:lnSpc>
              <a:defRPr sz="3200" b="0" i="0" baseline="0">
                <a:solidFill>
                  <a:srgbClr val="FFFFFF"/>
                </a:solidFill>
                <a:latin typeface="Arial" panose="020B0604020202020204" pitchFamily="34" charset="0"/>
                <a:cs typeface="Arial" panose="020B0604020202020204" pitchFamily="34" charset="0"/>
              </a:defRPr>
            </a:lvl1pPr>
          </a:lstStyle>
          <a:p>
            <a:r>
              <a:rPr lang="en-US" dirty="0"/>
              <a:t>Click to edit Master text style</a:t>
            </a:r>
          </a:p>
        </p:txBody>
      </p:sp>
      <p:sp>
        <p:nvSpPr>
          <p:cNvPr id="7" name="Text Placeholder 4"/>
          <p:cNvSpPr>
            <a:spLocks noGrp="1"/>
          </p:cNvSpPr>
          <p:nvPr>
            <p:ph type="body" sz="quarter" idx="11" hasCustomPrompt="1"/>
          </p:nvPr>
        </p:nvSpPr>
        <p:spPr>
          <a:xfrm>
            <a:off x="1219200" y="4876800"/>
            <a:ext cx="9753600" cy="609600"/>
          </a:xfrm>
          <a:prstGeom prst="rect">
            <a:avLst/>
          </a:prstGeom>
        </p:spPr>
        <p:txBody>
          <a:bodyPr lIns="182880" rIns="182880" bIns="182880"/>
          <a:lstStyle>
            <a:lvl1pPr algn="ctr">
              <a:defRPr sz="1333" b="1" kern="0" cap="all" spc="133" baseline="0">
                <a:solidFill>
                  <a:srgbClr val="FFFFFF"/>
                </a:solidFill>
                <a:latin typeface="Georgia"/>
              </a:defRPr>
            </a:lvl1pPr>
            <a:lvl2pPr>
              <a:defRPr sz="1600">
                <a:solidFill>
                  <a:srgbClr val="FFFFFF"/>
                </a:solidFill>
              </a:defRPr>
            </a:lvl2pPr>
            <a:lvl3pPr>
              <a:defRPr sz="1600">
                <a:solidFill>
                  <a:srgbClr val="FFFFFF"/>
                </a:solidFill>
              </a:defRPr>
            </a:lvl3pPr>
            <a:lvl4pPr>
              <a:defRPr sz="1600">
                <a:solidFill>
                  <a:srgbClr val="FFFFFF"/>
                </a:solidFill>
              </a:defRPr>
            </a:lvl4pPr>
            <a:lvl5pPr>
              <a:defRPr sz="1600">
                <a:solidFill>
                  <a:srgbClr val="FFFFFF"/>
                </a:solidFill>
              </a:defRPr>
            </a:lvl5pPr>
          </a:lstStyle>
          <a:p>
            <a:pPr lvl="0"/>
            <a:r>
              <a:rPr lang="en-US" dirty="0"/>
              <a:t>CLICK TO EDIT MASTER TEXT STYLES</a:t>
            </a:r>
          </a:p>
        </p:txBody>
      </p:sp>
      <p:sp>
        <p:nvSpPr>
          <p:cNvPr id="6" name="Rectangle 5"/>
          <p:cNvSpPr/>
          <p:nvPr userDrawn="1"/>
        </p:nvSpPr>
        <p:spPr>
          <a:xfrm>
            <a:off x="914400" y="1524000"/>
            <a:ext cx="10363200" cy="4572000"/>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Rectangle 1"/>
          <p:cNvSpPr/>
          <p:nvPr userDrawn="1"/>
        </p:nvSpPr>
        <p:spPr>
          <a:xfrm>
            <a:off x="1219200" y="1460825"/>
            <a:ext cx="1219200" cy="1219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3" name="Rectangle 12"/>
          <p:cNvSpPr/>
          <p:nvPr userDrawn="1"/>
        </p:nvSpPr>
        <p:spPr>
          <a:xfrm>
            <a:off x="9753600" y="6035040"/>
            <a:ext cx="1219200" cy="1219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4" name="Picture 13" descr="quote-marks.eps"/>
          <p:cNvPicPr>
            <a:picLocks noChangeAspect="1"/>
          </p:cNvPicPr>
          <p:nvPr userDrawn="1"/>
        </p:nvPicPr>
        <p:blipFill>
          <a:blip r:embed="rId2">
            <a:alphaModFix amt="80000"/>
            <a:extLst>
              <a:ext uri="{28A0092B-C50C-407E-A947-70E740481C1C}">
                <a14:useLocalDpi xmlns:a14="http://schemas.microsoft.com/office/drawing/2010/main" val="0"/>
              </a:ext>
            </a:extLst>
          </a:blip>
          <a:stretch>
            <a:fillRect/>
          </a:stretch>
        </p:blipFill>
        <p:spPr>
          <a:xfrm rot="10800000">
            <a:off x="1469273" y="1254034"/>
            <a:ext cx="728092" cy="539933"/>
          </a:xfrm>
          <a:prstGeom prst="rect">
            <a:avLst/>
          </a:prstGeom>
        </p:spPr>
      </p:pic>
      <p:pic>
        <p:nvPicPr>
          <p:cNvPr id="15" name="Picture 14" descr="quote-marks.eps"/>
          <p:cNvPicPr>
            <a:picLocks noChangeAspect="1"/>
          </p:cNvPicPr>
          <p:nvPr userDrawn="1"/>
        </p:nvPicPr>
        <p:blipFill>
          <a:blip r:embed="rId2">
            <a:alphaModFix amt="80000"/>
            <a:extLst>
              <a:ext uri="{28A0092B-C50C-407E-A947-70E740481C1C}">
                <a14:useLocalDpi xmlns:a14="http://schemas.microsoft.com/office/drawing/2010/main" val="0"/>
              </a:ext>
            </a:extLst>
          </a:blip>
          <a:stretch>
            <a:fillRect/>
          </a:stretch>
        </p:blipFill>
        <p:spPr>
          <a:xfrm>
            <a:off x="10044142" y="5826034"/>
            <a:ext cx="728092" cy="539933"/>
          </a:xfrm>
          <a:prstGeom prst="rect">
            <a:avLst/>
          </a:prstGeom>
        </p:spPr>
      </p:pic>
    </p:spTree>
    <p:extLst>
      <p:ext uri="{BB962C8B-B14F-4D97-AF65-F5344CB8AC3E}">
        <p14:creationId xmlns:p14="http://schemas.microsoft.com/office/powerpoint/2010/main" val="27884749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Blue">
    <p:bg>
      <p:bgRef idx="1001">
        <a:schemeClr val="bg1"/>
      </p:bgRef>
    </p:bg>
    <p:spTree>
      <p:nvGrpSpPr>
        <p:cNvPr id="1" name=""/>
        <p:cNvGrpSpPr/>
        <p:nvPr/>
      </p:nvGrpSpPr>
      <p:grpSpPr>
        <a:xfrm>
          <a:off x="0" y="0"/>
          <a:ext cx="0" cy="0"/>
          <a:chOff x="0" y="0"/>
          <a:chExt cx="0" cy="0"/>
        </a:xfrm>
      </p:grpSpPr>
      <p:sp>
        <p:nvSpPr>
          <p:cNvPr id="5" name="Rectangle 4"/>
          <p:cNvSpPr/>
          <p:nvPr userDrawn="1"/>
        </p:nvSpPr>
        <p:spPr>
          <a:xfrm>
            <a:off x="0" y="731520"/>
            <a:ext cx="12192000" cy="614476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8" name="Title 5"/>
          <p:cNvSpPr>
            <a:spLocks noGrp="1"/>
          </p:cNvSpPr>
          <p:nvPr>
            <p:ph type="title" hasCustomPrompt="1"/>
          </p:nvPr>
        </p:nvSpPr>
        <p:spPr>
          <a:xfrm>
            <a:off x="1219200" y="2133600"/>
            <a:ext cx="9753600" cy="3352800"/>
          </a:xfrm>
          <a:noFill/>
        </p:spPr>
        <p:txBody>
          <a:bodyPr lIns="914400" tIns="457200" rIns="914400" bIns="548640" anchor="t" anchorCtr="0"/>
          <a:lstStyle>
            <a:lvl1pPr algn="ctr">
              <a:lnSpc>
                <a:spcPts val="3200"/>
              </a:lnSpc>
              <a:defRPr sz="3200" b="0" i="0" baseline="0">
                <a:solidFill>
                  <a:srgbClr val="FFFFFF"/>
                </a:solidFill>
                <a:latin typeface="Arial" panose="020B0604020202020204" pitchFamily="34" charset="0"/>
                <a:cs typeface="Arial" panose="020B0604020202020204" pitchFamily="34" charset="0"/>
              </a:defRPr>
            </a:lvl1pPr>
          </a:lstStyle>
          <a:p>
            <a:r>
              <a:rPr lang="en-US" dirty="0"/>
              <a:t>Click to edit Master text style</a:t>
            </a:r>
          </a:p>
        </p:txBody>
      </p:sp>
      <p:sp>
        <p:nvSpPr>
          <p:cNvPr id="7" name="Text Placeholder 4"/>
          <p:cNvSpPr>
            <a:spLocks noGrp="1"/>
          </p:cNvSpPr>
          <p:nvPr>
            <p:ph type="body" sz="quarter" idx="11" hasCustomPrompt="1"/>
          </p:nvPr>
        </p:nvSpPr>
        <p:spPr>
          <a:xfrm>
            <a:off x="1219200" y="4876800"/>
            <a:ext cx="9753600" cy="609600"/>
          </a:xfrm>
          <a:prstGeom prst="rect">
            <a:avLst/>
          </a:prstGeom>
        </p:spPr>
        <p:txBody>
          <a:bodyPr lIns="182880" rIns="182880" bIns="182880"/>
          <a:lstStyle>
            <a:lvl1pPr algn="ctr">
              <a:defRPr sz="1333" b="1" kern="0" cap="all" spc="133" baseline="0">
                <a:solidFill>
                  <a:srgbClr val="FFFFFF"/>
                </a:solidFill>
                <a:latin typeface="Georgia"/>
              </a:defRPr>
            </a:lvl1pPr>
            <a:lvl2pPr>
              <a:defRPr sz="1600">
                <a:solidFill>
                  <a:srgbClr val="FFFFFF"/>
                </a:solidFill>
              </a:defRPr>
            </a:lvl2pPr>
            <a:lvl3pPr>
              <a:defRPr sz="1600">
                <a:solidFill>
                  <a:srgbClr val="FFFFFF"/>
                </a:solidFill>
              </a:defRPr>
            </a:lvl3pPr>
            <a:lvl4pPr>
              <a:defRPr sz="1600">
                <a:solidFill>
                  <a:srgbClr val="FFFFFF"/>
                </a:solidFill>
              </a:defRPr>
            </a:lvl4pPr>
            <a:lvl5pPr>
              <a:defRPr sz="1600">
                <a:solidFill>
                  <a:srgbClr val="FFFFFF"/>
                </a:solidFill>
              </a:defRPr>
            </a:lvl5pPr>
          </a:lstStyle>
          <a:p>
            <a:pPr lvl="0"/>
            <a:r>
              <a:rPr lang="en-US" dirty="0"/>
              <a:t>CLICK TO EDIT MASTER TEXT STYLES</a:t>
            </a:r>
          </a:p>
        </p:txBody>
      </p:sp>
      <p:sp>
        <p:nvSpPr>
          <p:cNvPr id="6" name="Rectangle 5"/>
          <p:cNvSpPr/>
          <p:nvPr userDrawn="1"/>
        </p:nvSpPr>
        <p:spPr>
          <a:xfrm>
            <a:off x="914400" y="1524000"/>
            <a:ext cx="10363200" cy="4572000"/>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Rectangle 1"/>
          <p:cNvSpPr/>
          <p:nvPr userDrawn="1"/>
        </p:nvSpPr>
        <p:spPr>
          <a:xfrm>
            <a:off x="1219200" y="1460825"/>
            <a:ext cx="1219200" cy="121920"/>
          </a:xfrm>
          <a:prstGeom prst="rect">
            <a:avLst/>
          </a:prstGeom>
          <a:solidFill>
            <a:srgbClr val="0AA8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3" name="Rectangle 12"/>
          <p:cNvSpPr/>
          <p:nvPr userDrawn="1"/>
        </p:nvSpPr>
        <p:spPr>
          <a:xfrm>
            <a:off x="9753600" y="6035040"/>
            <a:ext cx="1219200" cy="121920"/>
          </a:xfrm>
          <a:prstGeom prst="rect">
            <a:avLst/>
          </a:prstGeom>
          <a:solidFill>
            <a:srgbClr val="0AA8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4" name="Picture 13" descr="quote-marks.eps"/>
          <p:cNvPicPr>
            <a:picLocks noChangeAspect="1"/>
          </p:cNvPicPr>
          <p:nvPr userDrawn="1"/>
        </p:nvPicPr>
        <p:blipFill>
          <a:blip r:embed="rId2">
            <a:alphaModFix amt="80000"/>
            <a:extLst>
              <a:ext uri="{28A0092B-C50C-407E-A947-70E740481C1C}">
                <a14:useLocalDpi xmlns:a14="http://schemas.microsoft.com/office/drawing/2010/main" val="0"/>
              </a:ext>
            </a:extLst>
          </a:blip>
          <a:stretch>
            <a:fillRect/>
          </a:stretch>
        </p:blipFill>
        <p:spPr>
          <a:xfrm rot="10800000">
            <a:off x="1469273" y="1254034"/>
            <a:ext cx="728092" cy="539933"/>
          </a:xfrm>
          <a:prstGeom prst="rect">
            <a:avLst/>
          </a:prstGeom>
        </p:spPr>
      </p:pic>
      <p:pic>
        <p:nvPicPr>
          <p:cNvPr id="15" name="Picture 14" descr="quote-marks.eps"/>
          <p:cNvPicPr>
            <a:picLocks noChangeAspect="1"/>
          </p:cNvPicPr>
          <p:nvPr userDrawn="1"/>
        </p:nvPicPr>
        <p:blipFill>
          <a:blip r:embed="rId2">
            <a:alphaModFix amt="80000"/>
            <a:extLst>
              <a:ext uri="{28A0092B-C50C-407E-A947-70E740481C1C}">
                <a14:useLocalDpi xmlns:a14="http://schemas.microsoft.com/office/drawing/2010/main" val="0"/>
              </a:ext>
            </a:extLst>
          </a:blip>
          <a:stretch>
            <a:fillRect/>
          </a:stretch>
        </p:blipFill>
        <p:spPr>
          <a:xfrm>
            <a:off x="10044142" y="5826034"/>
            <a:ext cx="728092" cy="539933"/>
          </a:xfrm>
          <a:prstGeom prst="rect">
            <a:avLst/>
          </a:prstGeom>
        </p:spPr>
      </p:pic>
    </p:spTree>
    <p:extLst>
      <p:ext uri="{BB962C8B-B14F-4D97-AF65-F5344CB8AC3E}">
        <p14:creationId xmlns:p14="http://schemas.microsoft.com/office/powerpoint/2010/main" val="15141562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4" name="Rectangle 3"/>
          <p:cNvSpPr/>
          <p:nvPr userDrawn="1"/>
        </p:nvSpPr>
        <p:spPr>
          <a:xfrm>
            <a:off x="0" y="731520"/>
            <a:ext cx="12192000" cy="614476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7" name="Title 1"/>
          <p:cNvSpPr>
            <a:spLocks noGrp="1"/>
          </p:cNvSpPr>
          <p:nvPr>
            <p:ph type="ctrTitle"/>
          </p:nvPr>
        </p:nvSpPr>
        <p:spPr>
          <a:xfrm>
            <a:off x="914400" y="2438400"/>
            <a:ext cx="10363200" cy="1524000"/>
          </a:xfrm>
        </p:spPr>
        <p:txBody>
          <a:bodyPr anchor="b">
            <a:normAutofit/>
          </a:bodyPr>
          <a:lstStyle>
            <a:lvl1pPr>
              <a:defRPr sz="4267" b="0" i="0">
                <a:ln w="1270">
                  <a:noFill/>
                </a:ln>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Text Placeholder 4"/>
          <p:cNvSpPr>
            <a:spLocks noGrp="1"/>
          </p:cNvSpPr>
          <p:nvPr>
            <p:ph type="body" sz="quarter" idx="10"/>
          </p:nvPr>
        </p:nvSpPr>
        <p:spPr>
          <a:xfrm>
            <a:off x="914400" y="4084321"/>
            <a:ext cx="10363200" cy="493327"/>
          </a:xfrm>
          <a:prstGeom prst="rect">
            <a:avLst/>
          </a:prstGeom>
        </p:spPr>
        <p:txBody>
          <a:bodyPr/>
          <a:lstStyle>
            <a:lvl1pPr>
              <a:defRPr>
                <a:solidFill>
                  <a:schemeClr val="bg1">
                    <a:alpha val="75000"/>
                  </a:schemeClr>
                </a:solidFill>
              </a:defRPr>
            </a:lvl1pPr>
            <a:lvl2pPr>
              <a:defRPr>
                <a:solidFill>
                  <a:schemeClr val="bg1">
                    <a:alpha val="75000"/>
                  </a:schemeClr>
                </a:solidFill>
              </a:defRPr>
            </a:lvl2pPr>
            <a:lvl3pPr>
              <a:defRPr>
                <a:solidFill>
                  <a:schemeClr val="bg1">
                    <a:alpha val="75000"/>
                  </a:schemeClr>
                </a:solidFill>
              </a:defRPr>
            </a:lvl3pPr>
            <a:lvl4pPr>
              <a:defRPr>
                <a:solidFill>
                  <a:schemeClr val="bg1">
                    <a:alpha val="75000"/>
                  </a:schemeClr>
                </a:solidFill>
              </a:defRPr>
            </a:lvl4pPr>
            <a:lvl5pPr>
              <a:defRPr>
                <a:solidFill>
                  <a:schemeClr val="bg1">
                    <a:alpha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93127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Green">
    <p:bg>
      <p:bgRef idx="1001">
        <a:schemeClr val="bg1"/>
      </p:bgRef>
    </p:bg>
    <p:spTree>
      <p:nvGrpSpPr>
        <p:cNvPr id="1" name=""/>
        <p:cNvGrpSpPr/>
        <p:nvPr/>
      </p:nvGrpSpPr>
      <p:grpSpPr>
        <a:xfrm>
          <a:off x="0" y="0"/>
          <a:ext cx="0" cy="0"/>
          <a:chOff x="0" y="0"/>
          <a:chExt cx="0" cy="0"/>
        </a:xfrm>
      </p:grpSpPr>
      <p:sp>
        <p:nvSpPr>
          <p:cNvPr id="5" name="Rectangle 4"/>
          <p:cNvSpPr/>
          <p:nvPr userDrawn="1"/>
        </p:nvSpPr>
        <p:spPr>
          <a:xfrm>
            <a:off x="0" y="731520"/>
            <a:ext cx="12192000" cy="614476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8" name="Title 5"/>
          <p:cNvSpPr>
            <a:spLocks noGrp="1"/>
          </p:cNvSpPr>
          <p:nvPr>
            <p:ph type="title" hasCustomPrompt="1"/>
          </p:nvPr>
        </p:nvSpPr>
        <p:spPr>
          <a:xfrm>
            <a:off x="1219200" y="2133600"/>
            <a:ext cx="9753600" cy="3352800"/>
          </a:xfrm>
          <a:noFill/>
        </p:spPr>
        <p:txBody>
          <a:bodyPr lIns="914400" tIns="457200" rIns="914400" bIns="548640" anchor="t" anchorCtr="0"/>
          <a:lstStyle>
            <a:lvl1pPr algn="ctr">
              <a:lnSpc>
                <a:spcPts val="3200"/>
              </a:lnSpc>
              <a:defRPr sz="3200" b="0" i="0" baseline="0">
                <a:solidFill>
                  <a:srgbClr val="FFFFFF"/>
                </a:solidFill>
                <a:latin typeface="Arial" panose="020B0604020202020204" pitchFamily="34" charset="0"/>
                <a:cs typeface="Arial" panose="020B0604020202020204" pitchFamily="34" charset="0"/>
              </a:defRPr>
            </a:lvl1pPr>
          </a:lstStyle>
          <a:p>
            <a:r>
              <a:rPr lang="en-US" dirty="0"/>
              <a:t>Click to edit Master text style</a:t>
            </a:r>
          </a:p>
        </p:txBody>
      </p:sp>
      <p:sp>
        <p:nvSpPr>
          <p:cNvPr id="7" name="Text Placeholder 4"/>
          <p:cNvSpPr>
            <a:spLocks noGrp="1"/>
          </p:cNvSpPr>
          <p:nvPr>
            <p:ph type="body" sz="quarter" idx="11" hasCustomPrompt="1"/>
          </p:nvPr>
        </p:nvSpPr>
        <p:spPr>
          <a:xfrm>
            <a:off x="1219200" y="4876800"/>
            <a:ext cx="9753600" cy="609600"/>
          </a:xfrm>
          <a:prstGeom prst="rect">
            <a:avLst/>
          </a:prstGeom>
        </p:spPr>
        <p:txBody>
          <a:bodyPr lIns="182880" rIns="182880" bIns="182880"/>
          <a:lstStyle>
            <a:lvl1pPr algn="ctr">
              <a:defRPr sz="1333" b="1" i="0" kern="0" cap="all" spc="133" baseline="0">
                <a:solidFill>
                  <a:srgbClr val="FFFFFF"/>
                </a:solidFill>
                <a:latin typeface="Georgia"/>
              </a:defRPr>
            </a:lvl1pPr>
            <a:lvl2pPr>
              <a:defRPr sz="1600">
                <a:solidFill>
                  <a:srgbClr val="FFFFFF"/>
                </a:solidFill>
              </a:defRPr>
            </a:lvl2pPr>
            <a:lvl3pPr>
              <a:defRPr sz="1600">
                <a:solidFill>
                  <a:srgbClr val="FFFFFF"/>
                </a:solidFill>
              </a:defRPr>
            </a:lvl3pPr>
            <a:lvl4pPr>
              <a:defRPr sz="1600">
                <a:solidFill>
                  <a:srgbClr val="FFFFFF"/>
                </a:solidFill>
              </a:defRPr>
            </a:lvl4pPr>
            <a:lvl5pPr>
              <a:defRPr sz="1600">
                <a:solidFill>
                  <a:srgbClr val="FFFFFF"/>
                </a:solidFill>
              </a:defRPr>
            </a:lvl5pPr>
          </a:lstStyle>
          <a:p>
            <a:pPr lvl="0"/>
            <a:r>
              <a:rPr lang="en-US" dirty="0"/>
              <a:t>CLICK TO EDIT MASTER TEXT STYLES</a:t>
            </a:r>
          </a:p>
        </p:txBody>
      </p:sp>
      <p:sp>
        <p:nvSpPr>
          <p:cNvPr id="6" name="Rectangle 5"/>
          <p:cNvSpPr/>
          <p:nvPr userDrawn="1"/>
        </p:nvSpPr>
        <p:spPr>
          <a:xfrm>
            <a:off x="914400" y="1524000"/>
            <a:ext cx="10363200" cy="4572000"/>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Rectangle 1"/>
          <p:cNvSpPr/>
          <p:nvPr userDrawn="1"/>
        </p:nvSpPr>
        <p:spPr>
          <a:xfrm>
            <a:off x="1219200" y="1460825"/>
            <a:ext cx="1219200" cy="121920"/>
          </a:xfrm>
          <a:prstGeom prst="rect">
            <a:avLst/>
          </a:prstGeom>
          <a:solidFill>
            <a:srgbClr val="7BA70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3" name="Rectangle 12"/>
          <p:cNvSpPr/>
          <p:nvPr userDrawn="1"/>
        </p:nvSpPr>
        <p:spPr>
          <a:xfrm>
            <a:off x="9753600" y="6035040"/>
            <a:ext cx="1219200" cy="121920"/>
          </a:xfrm>
          <a:prstGeom prst="rect">
            <a:avLst/>
          </a:prstGeom>
          <a:solidFill>
            <a:srgbClr val="7BA70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4" name="Picture 13" descr="quote-marks.eps"/>
          <p:cNvPicPr>
            <a:picLocks noChangeAspect="1"/>
          </p:cNvPicPr>
          <p:nvPr userDrawn="1"/>
        </p:nvPicPr>
        <p:blipFill>
          <a:blip r:embed="rId2">
            <a:alphaModFix amt="80000"/>
            <a:extLst>
              <a:ext uri="{28A0092B-C50C-407E-A947-70E740481C1C}">
                <a14:useLocalDpi xmlns:a14="http://schemas.microsoft.com/office/drawing/2010/main" val="0"/>
              </a:ext>
            </a:extLst>
          </a:blip>
          <a:stretch>
            <a:fillRect/>
          </a:stretch>
        </p:blipFill>
        <p:spPr>
          <a:xfrm rot="10800000">
            <a:off x="1469273" y="1254034"/>
            <a:ext cx="728092" cy="539933"/>
          </a:xfrm>
          <a:prstGeom prst="rect">
            <a:avLst/>
          </a:prstGeom>
        </p:spPr>
      </p:pic>
      <p:pic>
        <p:nvPicPr>
          <p:cNvPr id="15" name="Picture 14" descr="quote-marks.eps"/>
          <p:cNvPicPr>
            <a:picLocks noChangeAspect="1"/>
          </p:cNvPicPr>
          <p:nvPr userDrawn="1"/>
        </p:nvPicPr>
        <p:blipFill>
          <a:blip r:embed="rId2">
            <a:alphaModFix amt="80000"/>
            <a:extLst>
              <a:ext uri="{28A0092B-C50C-407E-A947-70E740481C1C}">
                <a14:useLocalDpi xmlns:a14="http://schemas.microsoft.com/office/drawing/2010/main" val="0"/>
              </a:ext>
            </a:extLst>
          </a:blip>
          <a:stretch>
            <a:fillRect/>
          </a:stretch>
        </p:blipFill>
        <p:spPr>
          <a:xfrm>
            <a:off x="10044142" y="5826034"/>
            <a:ext cx="728092" cy="539933"/>
          </a:xfrm>
          <a:prstGeom prst="rect">
            <a:avLst/>
          </a:prstGeom>
        </p:spPr>
      </p:pic>
    </p:spTree>
    <p:extLst>
      <p:ext uri="{BB962C8B-B14F-4D97-AF65-F5344CB8AC3E}">
        <p14:creationId xmlns:p14="http://schemas.microsoft.com/office/powerpoint/2010/main" val="4731022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ote Purple">
    <p:bg>
      <p:bgRef idx="1001">
        <a:schemeClr val="bg1"/>
      </p:bgRef>
    </p:bg>
    <p:spTree>
      <p:nvGrpSpPr>
        <p:cNvPr id="1" name=""/>
        <p:cNvGrpSpPr/>
        <p:nvPr/>
      </p:nvGrpSpPr>
      <p:grpSpPr>
        <a:xfrm>
          <a:off x="0" y="0"/>
          <a:ext cx="0" cy="0"/>
          <a:chOff x="0" y="0"/>
          <a:chExt cx="0" cy="0"/>
        </a:xfrm>
      </p:grpSpPr>
      <p:sp>
        <p:nvSpPr>
          <p:cNvPr id="5" name="Rectangle 4"/>
          <p:cNvSpPr/>
          <p:nvPr userDrawn="1"/>
        </p:nvSpPr>
        <p:spPr>
          <a:xfrm>
            <a:off x="0" y="731520"/>
            <a:ext cx="12192000" cy="614476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8" name="Title 5"/>
          <p:cNvSpPr>
            <a:spLocks noGrp="1"/>
          </p:cNvSpPr>
          <p:nvPr>
            <p:ph type="title" hasCustomPrompt="1"/>
          </p:nvPr>
        </p:nvSpPr>
        <p:spPr>
          <a:xfrm>
            <a:off x="1219200" y="2133600"/>
            <a:ext cx="9753600" cy="3352800"/>
          </a:xfrm>
          <a:noFill/>
        </p:spPr>
        <p:txBody>
          <a:bodyPr lIns="914400" tIns="457200" rIns="914400" bIns="548640" anchor="t" anchorCtr="0"/>
          <a:lstStyle>
            <a:lvl1pPr algn="ctr">
              <a:lnSpc>
                <a:spcPts val="3200"/>
              </a:lnSpc>
              <a:defRPr sz="3200" b="0" i="0" baseline="0">
                <a:solidFill>
                  <a:srgbClr val="FFFFFF"/>
                </a:solidFill>
                <a:latin typeface="Arial" panose="020B0604020202020204" pitchFamily="34" charset="0"/>
                <a:cs typeface="Arial" panose="020B0604020202020204" pitchFamily="34" charset="0"/>
              </a:defRPr>
            </a:lvl1pPr>
          </a:lstStyle>
          <a:p>
            <a:r>
              <a:rPr lang="en-US" dirty="0"/>
              <a:t>Click to edit Master text style</a:t>
            </a:r>
          </a:p>
        </p:txBody>
      </p:sp>
      <p:sp>
        <p:nvSpPr>
          <p:cNvPr id="7" name="Text Placeholder 4"/>
          <p:cNvSpPr>
            <a:spLocks noGrp="1"/>
          </p:cNvSpPr>
          <p:nvPr>
            <p:ph type="body" sz="quarter" idx="11" hasCustomPrompt="1"/>
          </p:nvPr>
        </p:nvSpPr>
        <p:spPr>
          <a:xfrm>
            <a:off x="1219200" y="4876800"/>
            <a:ext cx="9753600" cy="609600"/>
          </a:xfrm>
          <a:prstGeom prst="rect">
            <a:avLst/>
          </a:prstGeom>
        </p:spPr>
        <p:txBody>
          <a:bodyPr lIns="182880" rIns="182880" bIns="182880"/>
          <a:lstStyle>
            <a:lvl1pPr algn="ctr">
              <a:defRPr sz="1333" b="1" i="0" kern="0" cap="all" spc="133" baseline="0">
                <a:solidFill>
                  <a:srgbClr val="FFFFFF"/>
                </a:solidFill>
                <a:latin typeface="Georgia"/>
              </a:defRPr>
            </a:lvl1pPr>
            <a:lvl2pPr>
              <a:defRPr sz="1600">
                <a:solidFill>
                  <a:srgbClr val="FFFFFF"/>
                </a:solidFill>
              </a:defRPr>
            </a:lvl2pPr>
            <a:lvl3pPr>
              <a:defRPr sz="1600">
                <a:solidFill>
                  <a:srgbClr val="FFFFFF"/>
                </a:solidFill>
              </a:defRPr>
            </a:lvl3pPr>
            <a:lvl4pPr>
              <a:defRPr sz="1600">
                <a:solidFill>
                  <a:srgbClr val="FFFFFF"/>
                </a:solidFill>
              </a:defRPr>
            </a:lvl4pPr>
            <a:lvl5pPr>
              <a:defRPr sz="1600">
                <a:solidFill>
                  <a:srgbClr val="FFFFFF"/>
                </a:solidFill>
              </a:defRPr>
            </a:lvl5pPr>
          </a:lstStyle>
          <a:p>
            <a:pPr lvl="0"/>
            <a:r>
              <a:rPr lang="en-US" dirty="0"/>
              <a:t>CLICK TO EDIT MASTER TEXT STYLES</a:t>
            </a:r>
          </a:p>
        </p:txBody>
      </p:sp>
      <p:sp>
        <p:nvSpPr>
          <p:cNvPr id="6" name="Rectangle 5"/>
          <p:cNvSpPr/>
          <p:nvPr userDrawn="1"/>
        </p:nvSpPr>
        <p:spPr>
          <a:xfrm>
            <a:off x="914400" y="1524000"/>
            <a:ext cx="10363200" cy="4572000"/>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Rectangle 1"/>
          <p:cNvSpPr/>
          <p:nvPr userDrawn="1"/>
        </p:nvSpPr>
        <p:spPr>
          <a:xfrm>
            <a:off x="1219200" y="1460825"/>
            <a:ext cx="1219200" cy="121920"/>
          </a:xfrm>
          <a:prstGeom prst="rect">
            <a:avLst/>
          </a:prstGeom>
          <a:solidFill>
            <a:srgbClr val="9064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3" name="Rectangle 12"/>
          <p:cNvSpPr/>
          <p:nvPr userDrawn="1"/>
        </p:nvSpPr>
        <p:spPr>
          <a:xfrm>
            <a:off x="9753600" y="6035040"/>
            <a:ext cx="1219200" cy="121920"/>
          </a:xfrm>
          <a:prstGeom prst="rect">
            <a:avLst/>
          </a:prstGeom>
          <a:solidFill>
            <a:srgbClr val="9064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4" name="Picture 13" descr="quote-marks.eps"/>
          <p:cNvPicPr>
            <a:picLocks noChangeAspect="1"/>
          </p:cNvPicPr>
          <p:nvPr userDrawn="1"/>
        </p:nvPicPr>
        <p:blipFill>
          <a:blip r:embed="rId2">
            <a:alphaModFix amt="80000"/>
            <a:extLst>
              <a:ext uri="{28A0092B-C50C-407E-A947-70E740481C1C}">
                <a14:useLocalDpi xmlns:a14="http://schemas.microsoft.com/office/drawing/2010/main" val="0"/>
              </a:ext>
            </a:extLst>
          </a:blip>
          <a:stretch>
            <a:fillRect/>
          </a:stretch>
        </p:blipFill>
        <p:spPr>
          <a:xfrm rot="10800000">
            <a:off x="1469273" y="1254034"/>
            <a:ext cx="728092" cy="539933"/>
          </a:xfrm>
          <a:prstGeom prst="rect">
            <a:avLst/>
          </a:prstGeom>
        </p:spPr>
      </p:pic>
      <p:pic>
        <p:nvPicPr>
          <p:cNvPr id="15" name="Picture 14" descr="quote-marks.eps"/>
          <p:cNvPicPr>
            <a:picLocks noChangeAspect="1"/>
          </p:cNvPicPr>
          <p:nvPr userDrawn="1"/>
        </p:nvPicPr>
        <p:blipFill>
          <a:blip r:embed="rId2">
            <a:alphaModFix amt="80000"/>
            <a:extLst>
              <a:ext uri="{28A0092B-C50C-407E-A947-70E740481C1C}">
                <a14:useLocalDpi xmlns:a14="http://schemas.microsoft.com/office/drawing/2010/main" val="0"/>
              </a:ext>
            </a:extLst>
          </a:blip>
          <a:stretch>
            <a:fillRect/>
          </a:stretch>
        </p:blipFill>
        <p:spPr>
          <a:xfrm>
            <a:off x="10044142" y="5826034"/>
            <a:ext cx="728092" cy="539933"/>
          </a:xfrm>
          <a:prstGeom prst="rect">
            <a:avLst/>
          </a:prstGeom>
        </p:spPr>
      </p:pic>
    </p:spTree>
    <p:extLst>
      <p:ext uri="{BB962C8B-B14F-4D97-AF65-F5344CB8AC3E}">
        <p14:creationId xmlns:p14="http://schemas.microsoft.com/office/powerpoint/2010/main" val="21488046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Aqua">
    <p:bg>
      <p:bgRef idx="1001">
        <a:schemeClr val="bg1"/>
      </p:bgRef>
    </p:bg>
    <p:spTree>
      <p:nvGrpSpPr>
        <p:cNvPr id="1" name=""/>
        <p:cNvGrpSpPr/>
        <p:nvPr/>
      </p:nvGrpSpPr>
      <p:grpSpPr>
        <a:xfrm>
          <a:off x="0" y="0"/>
          <a:ext cx="0" cy="0"/>
          <a:chOff x="0" y="0"/>
          <a:chExt cx="0" cy="0"/>
        </a:xfrm>
      </p:grpSpPr>
      <p:sp>
        <p:nvSpPr>
          <p:cNvPr id="5" name="Rectangle 4"/>
          <p:cNvSpPr/>
          <p:nvPr userDrawn="1"/>
        </p:nvSpPr>
        <p:spPr>
          <a:xfrm>
            <a:off x="0" y="731520"/>
            <a:ext cx="12192000" cy="614476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8" name="Title 5"/>
          <p:cNvSpPr>
            <a:spLocks noGrp="1"/>
          </p:cNvSpPr>
          <p:nvPr>
            <p:ph type="title" hasCustomPrompt="1"/>
          </p:nvPr>
        </p:nvSpPr>
        <p:spPr>
          <a:xfrm>
            <a:off x="1219200" y="2133600"/>
            <a:ext cx="9753600" cy="3352800"/>
          </a:xfrm>
          <a:noFill/>
        </p:spPr>
        <p:txBody>
          <a:bodyPr lIns="914400" tIns="457200" rIns="914400" bIns="548640" anchor="t" anchorCtr="0"/>
          <a:lstStyle>
            <a:lvl1pPr algn="ctr">
              <a:lnSpc>
                <a:spcPts val="3200"/>
              </a:lnSpc>
              <a:defRPr sz="3200" b="0" i="0" baseline="0">
                <a:solidFill>
                  <a:srgbClr val="FFFFFF"/>
                </a:solidFill>
                <a:latin typeface="Arial" panose="020B0604020202020204" pitchFamily="34" charset="0"/>
                <a:cs typeface="Arial" panose="020B0604020202020204" pitchFamily="34" charset="0"/>
              </a:defRPr>
            </a:lvl1pPr>
          </a:lstStyle>
          <a:p>
            <a:r>
              <a:rPr lang="en-US" dirty="0"/>
              <a:t>Click to edit Master text style</a:t>
            </a:r>
          </a:p>
        </p:txBody>
      </p:sp>
      <p:sp>
        <p:nvSpPr>
          <p:cNvPr id="7" name="Text Placeholder 4"/>
          <p:cNvSpPr>
            <a:spLocks noGrp="1"/>
          </p:cNvSpPr>
          <p:nvPr>
            <p:ph type="body" sz="quarter" idx="11" hasCustomPrompt="1"/>
          </p:nvPr>
        </p:nvSpPr>
        <p:spPr>
          <a:xfrm>
            <a:off x="1219200" y="4876800"/>
            <a:ext cx="9753600" cy="609600"/>
          </a:xfrm>
          <a:prstGeom prst="rect">
            <a:avLst/>
          </a:prstGeom>
        </p:spPr>
        <p:txBody>
          <a:bodyPr lIns="182880" rIns="182880" bIns="182880"/>
          <a:lstStyle>
            <a:lvl1pPr algn="ctr">
              <a:defRPr sz="1333" b="1" i="0" kern="0" cap="all" spc="133" baseline="0">
                <a:solidFill>
                  <a:srgbClr val="FFFFFF"/>
                </a:solidFill>
                <a:latin typeface="Georgia"/>
              </a:defRPr>
            </a:lvl1pPr>
            <a:lvl2pPr>
              <a:defRPr sz="1600">
                <a:solidFill>
                  <a:srgbClr val="FFFFFF"/>
                </a:solidFill>
              </a:defRPr>
            </a:lvl2pPr>
            <a:lvl3pPr>
              <a:defRPr sz="1600">
                <a:solidFill>
                  <a:srgbClr val="FFFFFF"/>
                </a:solidFill>
              </a:defRPr>
            </a:lvl3pPr>
            <a:lvl4pPr>
              <a:defRPr sz="1600">
                <a:solidFill>
                  <a:srgbClr val="FFFFFF"/>
                </a:solidFill>
              </a:defRPr>
            </a:lvl4pPr>
            <a:lvl5pPr>
              <a:defRPr sz="1600">
                <a:solidFill>
                  <a:srgbClr val="FFFFFF"/>
                </a:solidFill>
              </a:defRPr>
            </a:lvl5pPr>
          </a:lstStyle>
          <a:p>
            <a:pPr lvl="0"/>
            <a:r>
              <a:rPr lang="en-US" dirty="0"/>
              <a:t>CLICK TO EDIT MASTER TEXT STYLES</a:t>
            </a:r>
          </a:p>
        </p:txBody>
      </p:sp>
      <p:sp>
        <p:nvSpPr>
          <p:cNvPr id="6" name="Rectangle 5"/>
          <p:cNvSpPr/>
          <p:nvPr userDrawn="1"/>
        </p:nvSpPr>
        <p:spPr>
          <a:xfrm>
            <a:off x="914400" y="1524000"/>
            <a:ext cx="10363200" cy="4572000"/>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Rectangle 1"/>
          <p:cNvSpPr/>
          <p:nvPr userDrawn="1"/>
        </p:nvSpPr>
        <p:spPr>
          <a:xfrm>
            <a:off x="1219200" y="1460825"/>
            <a:ext cx="1219200" cy="121920"/>
          </a:xfrm>
          <a:prstGeom prst="rect">
            <a:avLst/>
          </a:prstGeom>
          <a:solidFill>
            <a:srgbClr val="71C1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3" name="Rectangle 12"/>
          <p:cNvSpPr/>
          <p:nvPr userDrawn="1"/>
        </p:nvSpPr>
        <p:spPr>
          <a:xfrm>
            <a:off x="9753600" y="6035040"/>
            <a:ext cx="1219200" cy="121920"/>
          </a:xfrm>
          <a:prstGeom prst="rect">
            <a:avLst/>
          </a:prstGeom>
          <a:solidFill>
            <a:srgbClr val="71C1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4" name="Picture 13" descr="quote-marks.eps"/>
          <p:cNvPicPr>
            <a:picLocks noChangeAspect="1"/>
          </p:cNvPicPr>
          <p:nvPr userDrawn="1"/>
        </p:nvPicPr>
        <p:blipFill>
          <a:blip r:embed="rId2">
            <a:alphaModFix amt="80000"/>
            <a:extLst>
              <a:ext uri="{28A0092B-C50C-407E-A947-70E740481C1C}">
                <a14:useLocalDpi xmlns:a14="http://schemas.microsoft.com/office/drawing/2010/main" val="0"/>
              </a:ext>
            </a:extLst>
          </a:blip>
          <a:stretch>
            <a:fillRect/>
          </a:stretch>
        </p:blipFill>
        <p:spPr>
          <a:xfrm rot="10800000">
            <a:off x="1469273" y="1254034"/>
            <a:ext cx="728092" cy="539933"/>
          </a:xfrm>
          <a:prstGeom prst="rect">
            <a:avLst/>
          </a:prstGeom>
        </p:spPr>
      </p:pic>
      <p:pic>
        <p:nvPicPr>
          <p:cNvPr id="15" name="Picture 14" descr="quote-marks.eps"/>
          <p:cNvPicPr>
            <a:picLocks noChangeAspect="1"/>
          </p:cNvPicPr>
          <p:nvPr userDrawn="1"/>
        </p:nvPicPr>
        <p:blipFill>
          <a:blip r:embed="rId2">
            <a:alphaModFix amt="80000"/>
            <a:extLst>
              <a:ext uri="{28A0092B-C50C-407E-A947-70E740481C1C}">
                <a14:useLocalDpi xmlns:a14="http://schemas.microsoft.com/office/drawing/2010/main" val="0"/>
              </a:ext>
            </a:extLst>
          </a:blip>
          <a:stretch>
            <a:fillRect/>
          </a:stretch>
        </p:blipFill>
        <p:spPr>
          <a:xfrm>
            <a:off x="10044142" y="5826034"/>
            <a:ext cx="728092" cy="539933"/>
          </a:xfrm>
          <a:prstGeom prst="rect">
            <a:avLst/>
          </a:prstGeom>
        </p:spPr>
      </p:pic>
    </p:spTree>
    <p:extLst>
      <p:ext uri="{BB962C8B-B14F-4D97-AF65-F5344CB8AC3E}">
        <p14:creationId xmlns:p14="http://schemas.microsoft.com/office/powerpoint/2010/main" val="24859239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Dark Blue">
    <p:bg>
      <p:bgRef idx="1001">
        <a:schemeClr val="bg1"/>
      </p:bgRef>
    </p:bg>
    <p:spTree>
      <p:nvGrpSpPr>
        <p:cNvPr id="1" name=""/>
        <p:cNvGrpSpPr/>
        <p:nvPr/>
      </p:nvGrpSpPr>
      <p:grpSpPr>
        <a:xfrm>
          <a:off x="0" y="0"/>
          <a:ext cx="0" cy="0"/>
          <a:chOff x="0" y="0"/>
          <a:chExt cx="0" cy="0"/>
        </a:xfrm>
      </p:grpSpPr>
      <p:sp>
        <p:nvSpPr>
          <p:cNvPr id="5" name="Rectangle 4"/>
          <p:cNvSpPr/>
          <p:nvPr userDrawn="1"/>
        </p:nvSpPr>
        <p:spPr>
          <a:xfrm>
            <a:off x="0" y="731520"/>
            <a:ext cx="12192000" cy="614476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8" name="Title 5"/>
          <p:cNvSpPr>
            <a:spLocks noGrp="1"/>
          </p:cNvSpPr>
          <p:nvPr>
            <p:ph type="title" hasCustomPrompt="1"/>
          </p:nvPr>
        </p:nvSpPr>
        <p:spPr>
          <a:xfrm>
            <a:off x="1219200" y="2133600"/>
            <a:ext cx="9753600" cy="3352800"/>
          </a:xfrm>
          <a:noFill/>
        </p:spPr>
        <p:txBody>
          <a:bodyPr lIns="914400" tIns="457200" rIns="914400" bIns="548640" anchor="t" anchorCtr="0"/>
          <a:lstStyle>
            <a:lvl1pPr algn="ctr">
              <a:lnSpc>
                <a:spcPts val="3200"/>
              </a:lnSpc>
              <a:defRPr sz="3200" b="0" i="0" baseline="0">
                <a:solidFill>
                  <a:srgbClr val="FFFFFF"/>
                </a:solidFill>
                <a:latin typeface="Arial" panose="020B0604020202020204" pitchFamily="34" charset="0"/>
                <a:cs typeface="Arial" panose="020B0604020202020204" pitchFamily="34" charset="0"/>
              </a:defRPr>
            </a:lvl1pPr>
          </a:lstStyle>
          <a:p>
            <a:r>
              <a:rPr lang="en-US" dirty="0"/>
              <a:t>Click to edit Master text style</a:t>
            </a:r>
          </a:p>
        </p:txBody>
      </p:sp>
      <p:sp>
        <p:nvSpPr>
          <p:cNvPr id="7" name="Text Placeholder 4"/>
          <p:cNvSpPr>
            <a:spLocks noGrp="1"/>
          </p:cNvSpPr>
          <p:nvPr>
            <p:ph type="body" sz="quarter" idx="11" hasCustomPrompt="1"/>
          </p:nvPr>
        </p:nvSpPr>
        <p:spPr>
          <a:xfrm>
            <a:off x="1219200" y="4876800"/>
            <a:ext cx="9753600" cy="609600"/>
          </a:xfrm>
          <a:prstGeom prst="rect">
            <a:avLst/>
          </a:prstGeom>
        </p:spPr>
        <p:txBody>
          <a:bodyPr lIns="182880" rIns="182880" bIns="182880"/>
          <a:lstStyle>
            <a:lvl1pPr algn="ctr">
              <a:defRPr sz="1333" b="1" kern="0" cap="all" spc="133" baseline="0">
                <a:solidFill>
                  <a:srgbClr val="FFFFFF"/>
                </a:solidFill>
                <a:latin typeface="Georgia"/>
              </a:defRPr>
            </a:lvl1pPr>
            <a:lvl2pPr>
              <a:defRPr sz="1600">
                <a:solidFill>
                  <a:srgbClr val="FFFFFF"/>
                </a:solidFill>
              </a:defRPr>
            </a:lvl2pPr>
            <a:lvl3pPr>
              <a:defRPr sz="1600">
                <a:solidFill>
                  <a:srgbClr val="FFFFFF"/>
                </a:solidFill>
              </a:defRPr>
            </a:lvl3pPr>
            <a:lvl4pPr>
              <a:defRPr sz="1600">
                <a:solidFill>
                  <a:srgbClr val="FFFFFF"/>
                </a:solidFill>
              </a:defRPr>
            </a:lvl4pPr>
            <a:lvl5pPr>
              <a:defRPr sz="1600">
                <a:solidFill>
                  <a:srgbClr val="FFFFFF"/>
                </a:solidFill>
              </a:defRPr>
            </a:lvl5pPr>
          </a:lstStyle>
          <a:p>
            <a:pPr lvl="0"/>
            <a:r>
              <a:rPr lang="en-US" dirty="0"/>
              <a:t>CLICK TO EDIT MASTER TEXT STYLES</a:t>
            </a:r>
          </a:p>
        </p:txBody>
      </p:sp>
      <p:sp>
        <p:nvSpPr>
          <p:cNvPr id="6" name="Rectangle 5"/>
          <p:cNvSpPr/>
          <p:nvPr userDrawn="1"/>
        </p:nvSpPr>
        <p:spPr>
          <a:xfrm>
            <a:off x="914400" y="1524000"/>
            <a:ext cx="10363200" cy="4572000"/>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Rectangle 1"/>
          <p:cNvSpPr/>
          <p:nvPr userDrawn="1"/>
        </p:nvSpPr>
        <p:spPr>
          <a:xfrm>
            <a:off x="1219200" y="1460825"/>
            <a:ext cx="1219200" cy="121920"/>
          </a:xfrm>
          <a:prstGeom prst="rect">
            <a:avLst/>
          </a:prstGeom>
          <a:solidFill>
            <a:srgbClr val="00619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3" name="Rectangle 12"/>
          <p:cNvSpPr/>
          <p:nvPr userDrawn="1"/>
        </p:nvSpPr>
        <p:spPr>
          <a:xfrm>
            <a:off x="9753600" y="6035040"/>
            <a:ext cx="1219200" cy="121920"/>
          </a:xfrm>
          <a:prstGeom prst="rect">
            <a:avLst/>
          </a:prstGeom>
          <a:solidFill>
            <a:srgbClr val="00619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4" name="Picture 13" descr="quote-marks.eps"/>
          <p:cNvPicPr>
            <a:picLocks noChangeAspect="1"/>
          </p:cNvPicPr>
          <p:nvPr userDrawn="1"/>
        </p:nvPicPr>
        <p:blipFill>
          <a:blip r:embed="rId2">
            <a:alphaModFix amt="80000"/>
            <a:extLst>
              <a:ext uri="{28A0092B-C50C-407E-A947-70E740481C1C}">
                <a14:useLocalDpi xmlns:a14="http://schemas.microsoft.com/office/drawing/2010/main" val="0"/>
              </a:ext>
            </a:extLst>
          </a:blip>
          <a:stretch>
            <a:fillRect/>
          </a:stretch>
        </p:blipFill>
        <p:spPr>
          <a:xfrm rot="10800000">
            <a:off x="1469273" y="1254034"/>
            <a:ext cx="728092" cy="539933"/>
          </a:xfrm>
          <a:prstGeom prst="rect">
            <a:avLst/>
          </a:prstGeom>
        </p:spPr>
      </p:pic>
      <p:pic>
        <p:nvPicPr>
          <p:cNvPr id="15" name="Picture 14" descr="quote-marks.eps"/>
          <p:cNvPicPr>
            <a:picLocks noChangeAspect="1"/>
          </p:cNvPicPr>
          <p:nvPr userDrawn="1"/>
        </p:nvPicPr>
        <p:blipFill>
          <a:blip r:embed="rId2">
            <a:alphaModFix amt="80000"/>
            <a:extLst>
              <a:ext uri="{28A0092B-C50C-407E-A947-70E740481C1C}">
                <a14:useLocalDpi xmlns:a14="http://schemas.microsoft.com/office/drawing/2010/main" val="0"/>
              </a:ext>
            </a:extLst>
          </a:blip>
          <a:stretch>
            <a:fillRect/>
          </a:stretch>
        </p:blipFill>
        <p:spPr>
          <a:xfrm>
            <a:off x="10044142" y="5826034"/>
            <a:ext cx="728092" cy="539933"/>
          </a:xfrm>
          <a:prstGeom prst="rect">
            <a:avLst/>
          </a:prstGeom>
        </p:spPr>
      </p:pic>
    </p:spTree>
    <p:extLst>
      <p:ext uri="{BB962C8B-B14F-4D97-AF65-F5344CB8AC3E}">
        <p14:creationId xmlns:p14="http://schemas.microsoft.com/office/powerpoint/2010/main" val="5392664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8" name="Rectangle 7"/>
          <p:cNvSpPr/>
          <p:nvPr userDrawn="1"/>
        </p:nvSpPr>
        <p:spPr>
          <a:xfrm>
            <a:off x="0" y="731520"/>
            <a:ext cx="12192000" cy="614476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5" name="Picture Placeholder 8"/>
          <p:cNvSpPr>
            <a:spLocks noGrp="1"/>
          </p:cNvSpPr>
          <p:nvPr>
            <p:ph type="pic" sz="quarter" idx="10"/>
          </p:nvPr>
        </p:nvSpPr>
        <p:spPr>
          <a:xfrm>
            <a:off x="0" y="0"/>
            <a:ext cx="12192000" cy="6876288"/>
          </a:xfrm>
          <a:prstGeom prst="rect">
            <a:avLst/>
          </a:prstGeom>
          <a:solidFill>
            <a:srgbClr val="929292"/>
          </a:solidFill>
        </p:spPr>
        <p:txBody>
          <a:bodyPr/>
          <a:lstStyle/>
          <a:p>
            <a:endParaRPr lang="en-US" dirty="0"/>
          </a:p>
        </p:txBody>
      </p:sp>
      <p:sp>
        <p:nvSpPr>
          <p:cNvPr id="3" name="Text Placeholder 2"/>
          <p:cNvSpPr>
            <a:spLocks noGrp="1"/>
          </p:cNvSpPr>
          <p:nvPr>
            <p:ph type="body" sz="quarter" idx="11" hasCustomPrompt="1"/>
          </p:nvPr>
        </p:nvSpPr>
        <p:spPr>
          <a:xfrm>
            <a:off x="914400" y="3816096"/>
            <a:ext cx="4260035" cy="2429933"/>
          </a:xfrm>
          <a:solidFill>
            <a:schemeClr val="tx1">
              <a:alpha val="70000"/>
            </a:schemeClr>
          </a:solidFill>
        </p:spPr>
        <p:txBody>
          <a:bodyPr lIns="274320" tIns="274320" rIns="274320" bIns="274320" numCol="1" spcCol="457200" anchor="ctr" anchorCtr="0"/>
          <a:lstStyle>
            <a:lvl1pPr>
              <a:lnSpc>
                <a:spcPts val="4800"/>
              </a:lnSpc>
              <a:defRPr sz="4267" b="0">
                <a:ln>
                  <a:noFill/>
                </a:ln>
                <a:solidFill>
                  <a:srgbClr val="FFFFFF"/>
                </a:solidFill>
                <a:latin typeface="Arial" panose="020B0604020202020204" pitchFamily="34" charset="0"/>
                <a:cs typeface="Arial" panose="020B0604020202020204" pitchFamily="34" charset="0"/>
              </a:defRPr>
            </a:lvl1pPr>
            <a:lvl2pPr>
              <a:lnSpc>
                <a:spcPts val="4800"/>
              </a:lnSpc>
              <a:defRPr sz="4267">
                <a:solidFill>
                  <a:srgbClr val="FFFFFF"/>
                </a:solidFill>
                <a:latin typeface="Helvetica Light"/>
                <a:cs typeface="Helvetica Light"/>
              </a:defRPr>
            </a:lvl2pPr>
            <a:lvl3pPr>
              <a:lnSpc>
                <a:spcPts val="4800"/>
              </a:lnSpc>
              <a:defRPr sz="4267">
                <a:solidFill>
                  <a:srgbClr val="FFFFFF"/>
                </a:solidFill>
                <a:latin typeface="Helvetica Light"/>
                <a:cs typeface="Helvetica Light"/>
              </a:defRPr>
            </a:lvl3pPr>
            <a:lvl4pPr>
              <a:lnSpc>
                <a:spcPts val="4800"/>
              </a:lnSpc>
              <a:defRPr sz="4267">
                <a:solidFill>
                  <a:srgbClr val="FFFFFF"/>
                </a:solidFill>
                <a:latin typeface="Helvetica Light"/>
                <a:cs typeface="Helvetica Light"/>
              </a:defRPr>
            </a:lvl4pPr>
            <a:lvl5pPr>
              <a:lnSpc>
                <a:spcPts val="4800"/>
              </a:lnSpc>
              <a:defRPr sz="4267">
                <a:solidFill>
                  <a:srgbClr val="FFFFFF"/>
                </a:solidFill>
                <a:latin typeface="Helvetica Light"/>
                <a:cs typeface="Helvetica Light"/>
              </a:defRPr>
            </a:lvl5pPr>
          </a:lstStyle>
          <a:p>
            <a:pPr lvl="0"/>
            <a:r>
              <a:rPr lang="en-US" dirty="0"/>
              <a:t>Thank you!</a:t>
            </a:r>
          </a:p>
        </p:txBody>
      </p:sp>
    </p:spTree>
    <p:extLst>
      <p:ext uri="{BB962C8B-B14F-4D97-AF65-F5344CB8AC3E}">
        <p14:creationId xmlns:p14="http://schemas.microsoft.com/office/powerpoint/2010/main" val="2930169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ull Chart">
    <p:spTree>
      <p:nvGrpSpPr>
        <p:cNvPr id="1" name=""/>
        <p:cNvGrpSpPr/>
        <p:nvPr/>
      </p:nvGrpSpPr>
      <p:grpSpPr>
        <a:xfrm>
          <a:off x="0" y="0"/>
          <a:ext cx="0" cy="0"/>
          <a:chOff x="0" y="0"/>
          <a:chExt cx="0" cy="0"/>
        </a:xfrm>
      </p:grpSpPr>
      <p:sp>
        <p:nvSpPr>
          <p:cNvPr id="4" name="Chart Placeholder 3"/>
          <p:cNvSpPr>
            <a:spLocks noGrp="1"/>
          </p:cNvSpPr>
          <p:nvPr>
            <p:ph type="chart" sz="quarter" idx="10"/>
          </p:nvPr>
        </p:nvSpPr>
        <p:spPr>
          <a:xfrm>
            <a:off x="609600" y="1524000"/>
            <a:ext cx="10972800" cy="4876800"/>
          </a:xfrm>
          <a:prstGeom prst="rect">
            <a:avLst/>
          </a:prstGeom>
        </p:spPr>
        <p:txBody>
          <a:bodyPr/>
          <a:lstStyle/>
          <a:p>
            <a:endParaRPr lang="en-US" dirty="0"/>
          </a:p>
        </p:txBody>
      </p:sp>
      <p:sp>
        <p:nvSpPr>
          <p:cNvPr id="5" name="Text Placeholder 4"/>
          <p:cNvSpPr>
            <a:spLocks noGrp="1"/>
          </p:cNvSpPr>
          <p:nvPr>
            <p:ph type="body" sz="quarter" idx="11"/>
          </p:nvPr>
        </p:nvSpPr>
        <p:spPr>
          <a:xfrm>
            <a:off x="914400" y="1219200"/>
            <a:ext cx="10363200" cy="304800"/>
          </a:xfrm>
        </p:spPr>
        <p:txBody>
          <a:bodyPr/>
          <a:lstStyle/>
          <a:p>
            <a:pPr lvl="0"/>
            <a:r>
              <a:rPr lang="en-US" dirty="0"/>
              <a:t>Click to edit Master text styles</a:t>
            </a:r>
          </a:p>
        </p:txBody>
      </p:sp>
    </p:spTree>
    <p:extLst>
      <p:ext uri="{BB962C8B-B14F-4D97-AF65-F5344CB8AC3E}">
        <p14:creationId xmlns:p14="http://schemas.microsoft.com/office/powerpoint/2010/main" val="1681103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able with Title">
    <p:spTree>
      <p:nvGrpSpPr>
        <p:cNvPr id="1" name=""/>
        <p:cNvGrpSpPr/>
        <p:nvPr/>
      </p:nvGrpSpPr>
      <p:grpSpPr>
        <a:xfrm>
          <a:off x="0" y="0"/>
          <a:ext cx="0" cy="0"/>
          <a:chOff x="0" y="0"/>
          <a:chExt cx="0" cy="0"/>
        </a:xfrm>
      </p:grpSpPr>
      <p:sp>
        <p:nvSpPr>
          <p:cNvPr id="3" name="Table Placeholder 2"/>
          <p:cNvSpPr>
            <a:spLocks noGrp="1"/>
          </p:cNvSpPr>
          <p:nvPr>
            <p:ph type="tbl" sz="quarter" idx="12"/>
          </p:nvPr>
        </p:nvSpPr>
        <p:spPr>
          <a:xfrm>
            <a:off x="914400" y="1828800"/>
            <a:ext cx="10363200" cy="4389120"/>
          </a:xfrm>
          <a:prstGeom prst="rect">
            <a:avLst/>
          </a:prstGeom>
        </p:spPr>
        <p:txBody>
          <a:bodyPr/>
          <a:lstStyle/>
          <a:p>
            <a:endParaRPr lang="en-US"/>
          </a:p>
        </p:txBody>
      </p:sp>
      <p:sp>
        <p:nvSpPr>
          <p:cNvPr id="6" name="Text Placeholder 4"/>
          <p:cNvSpPr>
            <a:spLocks noGrp="1"/>
          </p:cNvSpPr>
          <p:nvPr>
            <p:ph type="body" sz="quarter" idx="11"/>
          </p:nvPr>
        </p:nvSpPr>
        <p:spPr>
          <a:xfrm>
            <a:off x="914400" y="1219200"/>
            <a:ext cx="10363200" cy="304800"/>
          </a:xfrm>
        </p:spPr>
        <p:txBody>
          <a:bodyPr/>
          <a:lstStyle/>
          <a:p>
            <a:pPr lvl="0"/>
            <a:r>
              <a:rPr lang="en-US" dirty="0"/>
              <a:t>Click to edit Master text styles</a:t>
            </a:r>
          </a:p>
        </p:txBody>
      </p:sp>
    </p:spTree>
    <p:extLst>
      <p:ext uri="{BB962C8B-B14F-4D97-AF65-F5344CB8AC3E}">
        <p14:creationId xmlns:p14="http://schemas.microsoft.com/office/powerpoint/2010/main" val="3428501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ap/Graphic Title">
    <p:spTree>
      <p:nvGrpSpPr>
        <p:cNvPr id="1" name=""/>
        <p:cNvGrpSpPr/>
        <p:nvPr/>
      </p:nvGrpSpPr>
      <p:grpSpPr>
        <a:xfrm>
          <a:off x="0" y="0"/>
          <a:ext cx="0" cy="0"/>
          <a:chOff x="0" y="0"/>
          <a:chExt cx="0" cy="0"/>
        </a:xfrm>
      </p:grpSpPr>
      <p:sp>
        <p:nvSpPr>
          <p:cNvPr id="4" name="Picture Placeholder 4"/>
          <p:cNvSpPr>
            <a:spLocks noGrp="1"/>
          </p:cNvSpPr>
          <p:nvPr>
            <p:ph type="pic" sz="quarter" idx="10"/>
          </p:nvPr>
        </p:nvSpPr>
        <p:spPr>
          <a:xfrm>
            <a:off x="914401" y="1828800"/>
            <a:ext cx="10363200" cy="4389120"/>
          </a:xfrm>
          <a:prstGeom prst="rect">
            <a:avLst/>
          </a:prstGeom>
        </p:spPr>
        <p:txBody>
          <a:bodyPr/>
          <a:lstStyle/>
          <a:p>
            <a:endParaRPr lang="en-US"/>
          </a:p>
        </p:txBody>
      </p:sp>
      <p:sp>
        <p:nvSpPr>
          <p:cNvPr id="6" name="Text Placeholder 4"/>
          <p:cNvSpPr>
            <a:spLocks noGrp="1"/>
          </p:cNvSpPr>
          <p:nvPr>
            <p:ph type="body" sz="quarter" idx="11"/>
          </p:nvPr>
        </p:nvSpPr>
        <p:spPr>
          <a:xfrm>
            <a:off x="914400" y="1219200"/>
            <a:ext cx="10363200" cy="304800"/>
          </a:xfrm>
        </p:spPr>
        <p:txBody>
          <a:bodyPr/>
          <a:lstStyle/>
          <a:p>
            <a:pPr lvl="0"/>
            <a:r>
              <a:rPr lang="en-US" dirty="0"/>
              <a:t>Click to edit Master text styles</a:t>
            </a:r>
          </a:p>
        </p:txBody>
      </p:sp>
    </p:spTree>
    <p:extLst>
      <p:ext uri="{BB962C8B-B14F-4D97-AF65-F5344CB8AC3E}">
        <p14:creationId xmlns:p14="http://schemas.microsoft.com/office/powerpoint/2010/main" val="3146898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rt w Text">
    <p:spTree>
      <p:nvGrpSpPr>
        <p:cNvPr id="1" name=""/>
        <p:cNvGrpSpPr/>
        <p:nvPr/>
      </p:nvGrpSpPr>
      <p:grpSpPr>
        <a:xfrm>
          <a:off x="0" y="0"/>
          <a:ext cx="0" cy="0"/>
          <a:chOff x="0" y="0"/>
          <a:chExt cx="0" cy="0"/>
        </a:xfrm>
      </p:grpSpPr>
      <p:sp>
        <p:nvSpPr>
          <p:cNvPr id="4" name="Chart Placeholder 3"/>
          <p:cNvSpPr>
            <a:spLocks noGrp="1"/>
          </p:cNvSpPr>
          <p:nvPr>
            <p:ph type="chart" sz="quarter" idx="10"/>
          </p:nvPr>
        </p:nvSpPr>
        <p:spPr>
          <a:xfrm>
            <a:off x="4574957" y="1219200"/>
            <a:ext cx="7007443" cy="5181600"/>
          </a:xfrm>
          <a:prstGeom prst="rect">
            <a:avLst/>
          </a:prstGeom>
        </p:spPr>
        <p:txBody>
          <a:bodyPr/>
          <a:lstStyle/>
          <a:p>
            <a:endParaRPr lang="en-US"/>
          </a:p>
        </p:txBody>
      </p:sp>
      <p:sp>
        <p:nvSpPr>
          <p:cNvPr id="6" name="Text Placeholder 5"/>
          <p:cNvSpPr>
            <a:spLocks noGrp="1"/>
          </p:cNvSpPr>
          <p:nvPr>
            <p:ph type="body" sz="quarter" idx="11"/>
          </p:nvPr>
        </p:nvSpPr>
        <p:spPr>
          <a:xfrm>
            <a:off x="914399" y="1524001"/>
            <a:ext cx="2926080" cy="36195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2383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w Text">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a:xfrm>
            <a:off x="914399" y="1524001"/>
            <a:ext cx="2926080" cy="36195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2"/>
          <p:cNvSpPr>
            <a:spLocks noGrp="1"/>
          </p:cNvSpPr>
          <p:nvPr>
            <p:ph type="pic" sz="quarter" idx="12"/>
          </p:nvPr>
        </p:nvSpPr>
        <p:spPr>
          <a:xfrm>
            <a:off x="4574117" y="1219200"/>
            <a:ext cx="7008283" cy="5181600"/>
          </a:xfrm>
        </p:spPr>
        <p:txBody>
          <a:bodyPr/>
          <a:lstStyle/>
          <a:p>
            <a:endParaRPr lang="en-US"/>
          </a:p>
        </p:txBody>
      </p:sp>
    </p:spTree>
    <p:extLst>
      <p:ext uri="{BB962C8B-B14F-4D97-AF65-F5344CB8AC3E}">
        <p14:creationId xmlns:p14="http://schemas.microsoft.com/office/powerpoint/2010/main" val="994943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ivider 1">
    <p:spTree>
      <p:nvGrpSpPr>
        <p:cNvPr id="1" name=""/>
        <p:cNvGrpSpPr/>
        <p:nvPr/>
      </p:nvGrpSpPr>
      <p:grpSpPr>
        <a:xfrm>
          <a:off x="0" y="0"/>
          <a:ext cx="0" cy="0"/>
          <a:chOff x="0" y="0"/>
          <a:chExt cx="0" cy="0"/>
        </a:xfrm>
      </p:grpSpPr>
      <p:sp>
        <p:nvSpPr>
          <p:cNvPr id="4" name="Rectangle 3"/>
          <p:cNvSpPr/>
          <p:nvPr userDrawn="1"/>
        </p:nvSpPr>
        <p:spPr>
          <a:xfrm>
            <a:off x="0" y="731520"/>
            <a:ext cx="12192000" cy="614476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7" name="Title 1"/>
          <p:cNvSpPr>
            <a:spLocks noGrp="1"/>
          </p:cNvSpPr>
          <p:nvPr>
            <p:ph type="ctrTitle"/>
          </p:nvPr>
        </p:nvSpPr>
        <p:spPr>
          <a:xfrm>
            <a:off x="914400" y="2438400"/>
            <a:ext cx="10363200" cy="1524000"/>
          </a:xfrm>
        </p:spPr>
        <p:txBody>
          <a:bodyPr anchor="b">
            <a:normAutofit/>
          </a:bodyPr>
          <a:lstStyle>
            <a:lvl1pPr>
              <a:defRPr sz="4267" b="0" i="0">
                <a:ln w="1270">
                  <a:noFill/>
                </a:ln>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Text Placeholder 4"/>
          <p:cNvSpPr>
            <a:spLocks noGrp="1"/>
          </p:cNvSpPr>
          <p:nvPr>
            <p:ph type="body" sz="quarter" idx="10"/>
          </p:nvPr>
        </p:nvSpPr>
        <p:spPr>
          <a:xfrm>
            <a:off x="914400" y="4084321"/>
            <a:ext cx="10363200" cy="493327"/>
          </a:xfrm>
          <a:prstGeom prst="rect">
            <a:avLst/>
          </a:prstGeom>
        </p:spPr>
        <p:txBody>
          <a:bodyPr/>
          <a:lstStyle>
            <a:lvl1pPr>
              <a:defRPr>
                <a:solidFill>
                  <a:schemeClr val="bg1">
                    <a:alpha val="75000"/>
                  </a:schemeClr>
                </a:solidFill>
              </a:defRPr>
            </a:lvl1pPr>
            <a:lvl2pPr>
              <a:defRPr>
                <a:solidFill>
                  <a:schemeClr val="bg1">
                    <a:alpha val="75000"/>
                  </a:schemeClr>
                </a:solidFill>
              </a:defRPr>
            </a:lvl2pPr>
            <a:lvl3pPr>
              <a:defRPr>
                <a:solidFill>
                  <a:schemeClr val="bg1">
                    <a:alpha val="75000"/>
                  </a:schemeClr>
                </a:solidFill>
              </a:defRPr>
            </a:lvl3pPr>
            <a:lvl4pPr>
              <a:defRPr>
                <a:solidFill>
                  <a:schemeClr val="bg1">
                    <a:alpha val="75000"/>
                  </a:schemeClr>
                </a:solidFill>
              </a:defRPr>
            </a:lvl4pPr>
            <a:lvl5pPr>
              <a:defRPr>
                <a:solidFill>
                  <a:schemeClr val="bg1">
                    <a:alpha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12252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icture w Text Gray">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a:xfrm>
            <a:off x="914399" y="1524001"/>
            <a:ext cx="2926080" cy="36195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89073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harts">
    <p:spTree>
      <p:nvGrpSpPr>
        <p:cNvPr id="1" name=""/>
        <p:cNvGrpSpPr/>
        <p:nvPr/>
      </p:nvGrpSpPr>
      <p:grpSpPr>
        <a:xfrm>
          <a:off x="0" y="0"/>
          <a:ext cx="0" cy="0"/>
          <a:chOff x="0" y="0"/>
          <a:chExt cx="0" cy="0"/>
        </a:xfrm>
      </p:grpSpPr>
      <p:sp>
        <p:nvSpPr>
          <p:cNvPr id="5" name="Chart Placeholder 3"/>
          <p:cNvSpPr>
            <a:spLocks noGrp="1"/>
          </p:cNvSpPr>
          <p:nvPr>
            <p:ph type="chart" sz="quarter" idx="11"/>
          </p:nvPr>
        </p:nvSpPr>
        <p:spPr>
          <a:xfrm>
            <a:off x="914400" y="1524000"/>
            <a:ext cx="4572000" cy="4754880"/>
          </a:xfrm>
          <a:prstGeom prst="rect">
            <a:avLst/>
          </a:prstGeom>
        </p:spPr>
        <p:txBody>
          <a:bodyPr/>
          <a:lstStyle/>
          <a:p>
            <a:endParaRPr lang="en-US"/>
          </a:p>
        </p:txBody>
      </p:sp>
      <p:sp>
        <p:nvSpPr>
          <p:cNvPr id="7" name="Chart Placeholder 3"/>
          <p:cNvSpPr>
            <a:spLocks noGrp="1"/>
          </p:cNvSpPr>
          <p:nvPr>
            <p:ph type="chart" sz="quarter" idx="12"/>
          </p:nvPr>
        </p:nvSpPr>
        <p:spPr>
          <a:xfrm>
            <a:off x="6698829" y="1524000"/>
            <a:ext cx="4572000" cy="4754880"/>
          </a:xfrm>
          <a:prstGeom prst="rect">
            <a:avLst/>
          </a:prstGeom>
        </p:spPr>
        <p:txBody>
          <a:bodyPr/>
          <a:lstStyle/>
          <a:p>
            <a:endParaRPr lang="en-US"/>
          </a:p>
        </p:txBody>
      </p:sp>
      <p:sp>
        <p:nvSpPr>
          <p:cNvPr id="8" name="Text Placeholder 4"/>
          <p:cNvSpPr>
            <a:spLocks noGrp="1"/>
          </p:cNvSpPr>
          <p:nvPr>
            <p:ph type="body" sz="quarter" idx="13"/>
          </p:nvPr>
        </p:nvSpPr>
        <p:spPr>
          <a:xfrm>
            <a:off x="914400" y="1219200"/>
            <a:ext cx="4572000" cy="304800"/>
          </a:xfrm>
        </p:spPr>
        <p:txBody>
          <a:bodyPr/>
          <a:lstStyle/>
          <a:p>
            <a:pPr lvl="0"/>
            <a:r>
              <a:rPr lang="en-US" dirty="0"/>
              <a:t>Click to edit Master text styles</a:t>
            </a:r>
          </a:p>
        </p:txBody>
      </p:sp>
      <p:sp>
        <p:nvSpPr>
          <p:cNvPr id="9" name="Text Placeholder 4"/>
          <p:cNvSpPr>
            <a:spLocks noGrp="1"/>
          </p:cNvSpPr>
          <p:nvPr>
            <p:ph type="body" sz="quarter" idx="14"/>
          </p:nvPr>
        </p:nvSpPr>
        <p:spPr>
          <a:xfrm>
            <a:off x="6698829" y="1219200"/>
            <a:ext cx="4572000" cy="304800"/>
          </a:xfrm>
        </p:spPr>
        <p:txBody>
          <a:bodyPr/>
          <a:lstStyle/>
          <a:p>
            <a:pPr lvl="0"/>
            <a:r>
              <a:rPr lang="en-US" dirty="0"/>
              <a:t>Click to edit Master text styles</a:t>
            </a:r>
          </a:p>
        </p:txBody>
      </p:sp>
    </p:spTree>
    <p:extLst>
      <p:ext uri="{BB962C8B-B14F-4D97-AF65-F5344CB8AC3E}">
        <p14:creationId xmlns:p14="http://schemas.microsoft.com/office/powerpoint/2010/main" val="2626759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trategic Priorities">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914401" y="4572000"/>
            <a:ext cx="1523999" cy="906160"/>
          </a:xfrm>
        </p:spPr>
        <p:txBody>
          <a:bodyPr/>
          <a:lstStyle>
            <a:lvl6pPr marL="243834" indent="0">
              <a:buNone/>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7"/>
          <p:cNvSpPr>
            <a:spLocks noGrp="1"/>
          </p:cNvSpPr>
          <p:nvPr>
            <p:ph type="body" sz="quarter" idx="12"/>
          </p:nvPr>
        </p:nvSpPr>
        <p:spPr>
          <a:xfrm>
            <a:off x="9757261" y="4572000"/>
            <a:ext cx="1520336" cy="9061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cxnSp>
        <p:nvCxnSpPr>
          <p:cNvPr id="9" name="Straight Connector 8"/>
          <p:cNvCxnSpPr/>
          <p:nvPr userDrawn="1"/>
        </p:nvCxnSpPr>
        <p:spPr>
          <a:xfrm>
            <a:off x="4996157" y="2743200"/>
            <a:ext cx="0" cy="274320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0" name="Text Placeholder 7"/>
          <p:cNvSpPr>
            <a:spLocks noGrp="1"/>
          </p:cNvSpPr>
          <p:nvPr>
            <p:ph type="body" sz="quarter" idx="13"/>
          </p:nvPr>
        </p:nvSpPr>
        <p:spPr>
          <a:xfrm>
            <a:off x="5342265" y="4572000"/>
            <a:ext cx="1508432" cy="9061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1" name="Straight Connector 10"/>
          <p:cNvCxnSpPr/>
          <p:nvPr userDrawn="1"/>
        </p:nvCxnSpPr>
        <p:spPr>
          <a:xfrm>
            <a:off x="9411153" y="2743200"/>
            <a:ext cx="0" cy="274320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2" name="Text Placeholder 7"/>
          <p:cNvSpPr>
            <a:spLocks noGrp="1"/>
          </p:cNvSpPr>
          <p:nvPr>
            <p:ph type="body" sz="quarter" idx="14"/>
          </p:nvPr>
        </p:nvSpPr>
        <p:spPr>
          <a:xfrm>
            <a:off x="7542914" y="4572000"/>
            <a:ext cx="1522132" cy="9061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7"/>
          <p:cNvSpPr>
            <a:spLocks noGrp="1"/>
          </p:cNvSpPr>
          <p:nvPr>
            <p:ph type="body" sz="quarter" idx="15"/>
          </p:nvPr>
        </p:nvSpPr>
        <p:spPr>
          <a:xfrm>
            <a:off x="3130615" y="4572000"/>
            <a:ext cx="1519435" cy="9061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4" name="Straight Connector 13"/>
          <p:cNvCxnSpPr/>
          <p:nvPr userDrawn="1"/>
        </p:nvCxnSpPr>
        <p:spPr>
          <a:xfrm>
            <a:off x="2784507" y="2743200"/>
            <a:ext cx="0" cy="274320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7196805" y="2743200"/>
            <a:ext cx="0" cy="274320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grpSp>
        <p:nvGrpSpPr>
          <p:cNvPr id="31" name="Group 30"/>
          <p:cNvGrpSpPr/>
          <p:nvPr userDrawn="1"/>
        </p:nvGrpSpPr>
        <p:grpSpPr>
          <a:xfrm>
            <a:off x="1007083" y="2743200"/>
            <a:ext cx="1341120" cy="1341120"/>
            <a:chOff x="755312" y="2057400"/>
            <a:chExt cx="1005840" cy="1005840"/>
          </a:xfrm>
        </p:grpSpPr>
        <p:sp>
          <p:nvSpPr>
            <p:cNvPr id="3" name="Oval 2"/>
            <p:cNvSpPr>
              <a:spLocks noChangeAspect="1"/>
            </p:cNvSpPr>
            <p:nvPr userDrawn="1"/>
          </p:nvSpPr>
          <p:spPr>
            <a:xfrm>
              <a:off x="755312" y="2057400"/>
              <a:ext cx="1005840" cy="1005840"/>
            </a:xfrm>
            <a:prstGeom prst="ellips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lt1"/>
                </a:solidFill>
              </a:endParaRPr>
            </a:p>
          </p:txBody>
        </p:sp>
        <p:pic>
          <p:nvPicPr>
            <p:cNvPr id="4" name="Picture 3" descr="Coasts-WHT-01.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464" y="2329248"/>
              <a:ext cx="654627" cy="457200"/>
            </a:xfrm>
            <a:prstGeom prst="rect">
              <a:avLst/>
            </a:prstGeom>
          </p:spPr>
        </p:pic>
      </p:grpSp>
      <p:grpSp>
        <p:nvGrpSpPr>
          <p:cNvPr id="32" name="Group 31"/>
          <p:cNvGrpSpPr/>
          <p:nvPr userDrawn="1"/>
        </p:nvGrpSpPr>
        <p:grpSpPr>
          <a:xfrm>
            <a:off x="3217281" y="2743200"/>
            <a:ext cx="1341120" cy="1341120"/>
            <a:chOff x="2412961" y="2057400"/>
            <a:chExt cx="1005840" cy="1005840"/>
          </a:xfrm>
        </p:grpSpPr>
        <p:sp>
          <p:nvSpPr>
            <p:cNvPr id="25" name="Oval 24"/>
            <p:cNvSpPr>
              <a:spLocks noChangeAspect="1"/>
            </p:cNvSpPr>
            <p:nvPr userDrawn="1"/>
          </p:nvSpPr>
          <p:spPr>
            <a:xfrm>
              <a:off x="2412961" y="2057400"/>
              <a:ext cx="1005840" cy="1005840"/>
            </a:xfrm>
            <a:prstGeom prst="ellips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5" name="Picture 4" descr="Working_Lands-WHT-01.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44861" y="2247728"/>
              <a:ext cx="548640" cy="567890"/>
            </a:xfrm>
            <a:prstGeom prst="rect">
              <a:avLst/>
            </a:prstGeom>
          </p:spPr>
        </p:pic>
      </p:grpSp>
      <p:grpSp>
        <p:nvGrpSpPr>
          <p:cNvPr id="33" name="Group 32"/>
          <p:cNvGrpSpPr/>
          <p:nvPr userDrawn="1"/>
        </p:nvGrpSpPr>
        <p:grpSpPr>
          <a:xfrm>
            <a:off x="5427480" y="2743200"/>
            <a:ext cx="1341120" cy="1341120"/>
            <a:chOff x="4070610" y="2057400"/>
            <a:chExt cx="1005840" cy="1005840"/>
          </a:xfrm>
        </p:grpSpPr>
        <p:sp>
          <p:nvSpPr>
            <p:cNvPr id="26" name="Oval 25"/>
            <p:cNvSpPr>
              <a:spLocks noChangeAspect="1"/>
            </p:cNvSpPr>
            <p:nvPr userDrawn="1"/>
          </p:nvSpPr>
          <p:spPr>
            <a:xfrm>
              <a:off x="4070610" y="2057400"/>
              <a:ext cx="1005840" cy="1005840"/>
            </a:xfrm>
            <a:prstGeom prst="ellips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28" name="Picture 27" descr="Water-WHT-01.ep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221547" y="2257777"/>
              <a:ext cx="709824" cy="610078"/>
            </a:xfrm>
            <a:prstGeom prst="rect">
              <a:avLst/>
            </a:prstGeom>
          </p:spPr>
        </p:pic>
      </p:grpSp>
      <p:grpSp>
        <p:nvGrpSpPr>
          <p:cNvPr id="35" name="Group 34"/>
          <p:cNvGrpSpPr/>
          <p:nvPr userDrawn="1"/>
        </p:nvGrpSpPr>
        <p:grpSpPr>
          <a:xfrm>
            <a:off x="9847876" y="2743200"/>
            <a:ext cx="1341120" cy="1341120"/>
            <a:chOff x="7385907" y="2057400"/>
            <a:chExt cx="1005840" cy="1005840"/>
          </a:xfrm>
        </p:grpSpPr>
        <p:sp>
          <p:nvSpPr>
            <p:cNvPr id="24" name="Oval 23"/>
            <p:cNvSpPr>
              <a:spLocks noChangeAspect="1"/>
            </p:cNvSpPr>
            <p:nvPr userDrawn="1"/>
          </p:nvSpPr>
          <p:spPr>
            <a:xfrm>
              <a:off x="7385907" y="2057400"/>
              <a:ext cx="1005840" cy="1005840"/>
            </a:xfrm>
            <a:prstGeom prst="ellips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29" name="Picture 28" descr="Climate_Energy-WHT-01.eps"/>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597689" y="2322479"/>
              <a:ext cx="502920" cy="492861"/>
            </a:xfrm>
            <a:prstGeom prst="rect">
              <a:avLst/>
            </a:prstGeom>
          </p:spPr>
        </p:pic>
      </p:grpSp>
      <p:grpSp>
        <p:nvGrpSpPr>
          <p:cNvPr id="34" name="Group 33"/>
          <p:cNvGrpSpPr/>
          <p:nvPr userDrawn="1"/>
        </p:nvGrpSpPr>
        <p:grpSpPr>
          <a:xfrm>
            <a:off x="7637677" y="2743200"/>
            <a:ext cx="1341120" cy="1341120"/>
            <a:chOff x="5728258" y="2057400"/>
            <a:chExt cx="1005840" cy="1005840"/>
          </a:xfrm>
        </p:grpSpPr>
        <p:sp>
          <p:nvSpPr>
            <p:cNvPr id="27" name="Oval 26"/>
            <p:cNvSpPr>
              <a:spLocks noChangeAspect="1"/>
            </p:cNvSpPr>
            <p:nvPr userDrawn="1"/>
          </p:nvSpPr>
          <p:spPr>
            <a:xfrm>
              <a:off x="5728258" y="2057400"/>
              <a:ext cx="1005840" cy="1005840"/>
            </a:xfrm>
            <a:prstGeom prst="ellips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30" name="Picture 29" descr="Communities-WHT-01.eps"/>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034583" y="2287024"/>
              <a:ext cx="393192" cy="531340"/>
            </a:xfrm>
            <a:prstGeom prst="rect">
              <a:avLst/>
            </a:prstGeom>
          </p:spPr>
        </p:pic>
      </p:grpSp>
    </p:spTree>
    <p:extLst>
      <p:ext uri="{BB962C8B-B14F-4D97-AF65-F5344CB8AC3E}">
        <p14:creationId xmlns:p14="http://schemas.microsoft.com/office/powerpoint/2010/main" val="4248711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trategic Intro Coasts">
    <p:spTree>
      <p:nvGrpSpPr>
        <p:cNvPr id="1" name=""/>
        <p:cNvGrpSpPr/>
        <p:nvPr/>
      </p:nvGrpSpPr>
      <p:grpSpPr>
        <a:xfrm>
          <a:off x="0" y="0"/>
          <a:ext cx="0" cy="0"/>
          <a:chOff x="0" y="0"/>
          <a:chExt cx="0" cy="0"/>
        </a:xfrm>
      </p:grpSpPr>
      <p:sp>
        <p:nvSpPr>
          <p:cNvPr id="4" name="Rectangle 3"/>
          <p:cNvSpPr/>
          <p:nvPr userDrawn="1"/>
        </p:nvSpPr>
        <p:spPr>
          <a:xfrm>
            <a:off x="0" y="731520"/>
            <a:ext cx="12192000" cy="614476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6" name="Title 1"/>
          <p:cNvSpPr>
            <a:spLocks noGrp="1"/>
          </p:cNvSpPr>
          <p:nvPr>
            <p:ph type="title"/>
          </p:nvPr>
        </p:nvSpPr>
        <p:spPr>
          <a:xfrm>
            <a:off x="2141837" y="1524000"/>
            <a:ext cx="8530739" cy="853440"/>
          </a:xfrm>
        </p:spPr>
        <p:txBody>
          <a:bodyPr/>
          <a:lstStyle>
            <a:lvl1pPr>
              <a:defRPr>
                <a:solidFill>
                  <a:srgbClr val="FFFFFF"/>
                </a:solidFill>
              </a:defRPr>
            </a:lvl1pPr>
          </a:lstStyle>
          <a:p>
            <a:r>
              <a:rPr lang="en-US" dirty="0"/>
              <a:t>Click to edit Master title style</a:t>
            </a:r>
          </a:p>
        </p:txBody>
      </p:sp>
      <p:grpSp>
        <p:nvGrpSpPr>
          <p:cNvPr id="7" name="Group 6"/>
          <p:cNvGrpSpPr>
            <a:grpSpLocks noChangeAspect="1"/>
          </p:cNvGrpSpPr>
          <p:nvPr userDrawn="1"/>
        </p:nvGrpSpPr>
        <p:grpSpPr>
          <a:xfrm>
            <a:off x="914400" y="1280160"/>
            <a:ext cx="853440" cy="853440"/>
            <a:chOff x="755312" y="2057400"/>
            <a:chExt cx="1005840" cy="1005840"/>
          </a:xfrm>
        </p:grpSpPr>
        <p:sp>
          <p:nvSpPr>
            <p:cNvPr id="8" name="Oval 7"/>
            <p:cNvSpPr>
              <a:spLocks noChangeAspect="1"/>
            </p:cNvSpPr>
            <p:nvPr userDrawn="1"/>
          </p:nvSpPr>
          <p:spPr>
            <a:xfrm>
              <a:off x="755312" y="2057400"/>
              <a:ext cx="1005840" cy="1005840"/>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lt1"/>
                </a:solidFil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464" y="2329248"/>
              <a:ext cx="654626" cy="457199"/>
            </a:xfrm>
            <a:prstGeom prst="rect">
              <a:avLst/>
            </a:prstGeom>
          </p:spPr>
        </p:pic>
      </p:grpSp>
      <p:sp>
        <p:nvSpPr>
          <p:cNvPr id="10" name="Text Placeholder 4"/>
          <p:cNvSpPr>
            <a:spLocks noGrp="1"/>
          </p:cNvSpPr>
          <p:nvPr>
            <p:ph type="body" sz="quarter" idx="10"/>
          </p:nvPr>
        </p:nvSpPr>
        <p:spPr>
          <a:xfrm>
            <a:off x="2141837" y="3048000"/>
            <a:ext cx="8530739" cy="3048000"/>
          </a:xfrm>
        </p:spPr>
        <p:txBody>
          <a:bodyPr numCol="1" spcCol="457200"/>
          <a:lstStyle>
            <a:lvl1pPr>
              <a:lnSpc>
                <a:spcPts val="2933"/>
              </a:lnSpc>
              <a:defRPr sz="2933" b="0">
                <a:solidFill>
                  <a:schemeClr val="bg1"/>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stStyle>
          <a:p>
            <a:pPr lvl="0"/>
            <a:r>
              <a:rPr lang="en-US" dirty="0"/>
              <a:t>Click to edit Master text styles</a:t>
            </a:r>
          </a:p>
        </p:txBody>
      </p:sp>
    </p:spTree>
    <p:extLst>
      <p:ext uri="{BB962C8B-B14F-4D97-AF65-F5344CB8AC3E}">
        <p14:creationId xmlns:p14="http://schemas.microsoft.com/office/powerpoint/2010/main" val="1337027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trategic Info Working">
    <p:spTree>
      <p:nvGrpSpPr>
        <p:cNvPr id="1" name=""/>
        <p:cNvGrpSpPr/>
        <p:nvPr/>
      </p:nvGrpSpPr>
      <p:grpSpPr>
        <a:xfrm>
          <a:off x="0" y="0"/>
          <a:ext cx="0" cy="0"/>
          <a:chOff x="0" y="0"/>
          <a:chExt cx="0" cy="0"/>
        </a:xfrm>
      </p:grpSpPr>
      <p:sp>
        <p:nvSpPr>
          <p:cNvPr id="4" name="Rectangle 3"/>
          <p:cNvSpPr/>
          <p:nvPr userDrawn="1"/>
        </p:nvSpPr>
        <p:spPr>
          <a:xfrm>
            <a:off x="0" y="731520"/>
            <a:ext cx="12192000" cy="6144768"/>
          </a:xfrm>
          <a:prstGeom prst="rect">
            <a:avLst/>
          </a:prstGeom>
          <a:solidFill>
            <a:srgbClr val="968C7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6" name="Title 1"/>
          <p:cNvSpPr>
            <a:spLocks noGrp="1"/>
          </p:cNvSpPr>
          <p:nvPr>
            <p:ph type="title"/>
          </p:nvPr>
        </p:nvSpPr>
        <p:spPr>
          <a:xfrm>
            <a:off x="2141837" y="1524000"/>
            <a:ext cx="8530739" cy="853440"/>
          </a:xfrm>
        </p:spPr>
        <p:txBody>
          <a:bodyPr/>
          <a:lstStyle>
            <a:lvl1pPr>
              <a:defRPr>
                <a:solidFill>
                  <a:srgbClr val="FFFFFF"/>
                </a:solidFill>
              </a:defRPr>
            </a:lvl1pPr>
          </a:lstStyle>
          <a:p>
            <a:r>
              <a:rPr lang="en-US" dirty="0"/>
              <a:t>Click to edit Master title style</a:t>
            </a:r>
          </a:p>
        </p:txBody>
      </p:sp>
      <p:grpSp>
        <p:nvGrpSpPr>
          <p:cNvPr id="10" name="Group 9"/>
          <p:cNvGrpSpPr>
            <a:grpSpLocks noChangeAspect="1"/>
          </p:cNvGrpSpPr>
          <p:nvPr userDrawn="1"/>
        </p:nvGrpSpPr>
        <p:grpSpPr>
          <a:xfrm>
            <a:off x="914400" y="1280160"/>
            <a:ext cx="853440" cy="853440"/>
            <a:chOff x="2412961" y="2057400"/>
            <a:chExt cx="1005840" cy="1005840"/>
          </a:xfrm>
          <a:solidFill>
            <a:srgbClr val="FFFFFF"/>
          </a:solidFill>
        </p:grpSpPr>
        <p:sp>
          <p:nvSpPr>
            <p:cNvPr id="11" name="Oval 10"/>
            <p:cNvSpPr>
              <a:spLocks noChangeAspect="1"/>
            </p:cNvSpPr>
            <p:nvPr userDrawn="1"/>
          </p:nvSpPr>
          <p:spPr>
            <a:xfrm>
              <a:off x="2412961" y="2057400"/>
              <a:ext cx="1005840" cy="100584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44861" y="2247728"/>
              <a:ext cx="548639" cy="567890"/>
            </a:xfrm>
            <a:prstGeom prst="rect">
              <a:avLst/>
            </a:prstGeom>
            <a:grpFill/>
          </p:spPr>
        </p:pic>
      </p:grpSp>
      <p:sp>
        <p:nvSpPr>
          <p:cNvPr id="13" name="Text Placeholder 4"/>
          <p:cNvSpPr>
            <a:spLocks noGrp="1"/>
          </p:cNvSpPr>
          <p:nvPr>
            <p:ph type="body" sz="quarter" idx="10"/>
          </p:nvPr>
        </p:nvSpPr>
        <p:spPr>
          <a:xfrm>
            <a:off x="2141837" y="3048000"/>
            <a:ext cx="8530739" cy="3048000"/>
          </a:xfrm>
        </p:spPr>
        <p:txBody>
          <a:bodyPr numCol="1" spcCol="457200"/>
          <a:lstStyle>
            <a:lvl1pPr>
              <a:lnSpc>
                <a:spcPts val="2933"/>
              </a:lnSpc>
              <a:defRPr sz="2933" b="0">
                <a:solidFill>
                  <a:schemeClr val="bg1"/>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stStyle>
          <a:p>
            <a:pPr lvl="0"/>
            <a:r>
              <a:rPr lang="en-US" dirty="0"/>
              <a:t>Click to edit Master text styles</a:t>
            </a:r>
          </a:p>
        </p:txBody>
      </p:sp>
    </p:spTree>
    <p:extLst>
      <p:ext uri="{BB962C8B-B14F-4D97-AF65-F5344CB8AC3E}">
        <p14:creationId xmlns:p14="http://schemas.microsoft.com/office/powerpoint/2010/main" val="1141256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trategic Intro Water">
    <p:spTree>
      <p:nvGrpSpPr>
        <p:cNvPr id="1" name=""/>
        <p:cNvGrpSpPr/>
        <p:nvPr/>
      </p:nvGrpSpPr>
      <p:grpSpPr>
        <a:xfrm>
          <a:off x="0" y="0"/>
          <a:ext cx="0" cy="0"/>
          <a:chOff x="0" y="0"/>
          <a:chExt cx="0" cy="0"/>
        </a:xfrm>
      </p:grpSpPr>
      <p:sp>
        <p:nvSpPr>
          <p:cNvPr id="4" name="Rectangle 3"/>
          <p:cNvSpPr/>
          <p:nvPr userDrawn="1"/>
        </p:nvSpPr>
        <p:spPr>
          <a:xfrm>
            <a:off x="0" y="731520"/>
            <a:ext cx="12192000" cy="614476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5" name="Text Placeholder 4"/>
          <p:cNvSpPr>
            <a:spLocks noGrp="1"/>
          </p:cNvSpPr>
          <p:nvPr>
            <p:ph type="body" sz="quarter" idx="10"/>
          </p:nvPr>
        </p:nvSpPr>
        <p:spPr>
          <a:xfrm>
            <a:off x="2141837" y="3048000"/>
            <a:ext cx="8530739" cy="3048000"/>
          </a:xfrm>
        </p:spPr>
        <p:txBody>
          <a:bodyPr numCol="1" spcCol="457200"/>
          <a:lstStyle>
            <a:lvl1pPr>
              <a:lnSpc>
                <a:spcPts val="2933"/>
              </a:lnSpc>
              <a:defRPr sz="2933" b="0">
                <a:solidFill>
                  <a:schemeClr val="bg1"/>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stStyle>
          <a:p>
            <a:pPr lvl="0"/>
            <a:r>
              <a:rPr lang="en-US" dirty="0"/>
              <a:t>Click to edit Master text styles</a:t>
            </a:r>
          </a:p>
        </p:txBody>
      </p:sp>
      <p:sp>
        <p:nvSpPr>
          <p:cNvPr id="6" name="Title 1"/>
          <p:cNvSpPr>
            <a:spLocks noGrp="1"/>
          </p:cNvSpPr>
          <p:nvPr>
            <p:ph type="title"/>
          </p:nvPr>
        </p:nvSpPr>
        <p:spPr>
          <a:xfrm>
            <a:off x="2141837" y="1524000"/>
            <a:ext cx="8530739" cy="853440"/>
          </a:xfrm>
        </p:spPr>
        <p:txBody>
          <a:bodyPr/>
          <a:lstStyle>
            <a:lvl1pPr>
              <a:defRPr>
                <a:solidFill>
                  <a:srgbClr val="FFFFFF"/>
                </a:solidFill>
              </a:defRPr>
            </a:lvl1pPr>
          </a:lstStyle>
          <a:p>
            <a:r>
              <a:rPr lang="en-US" dirty="0"/>
              <a:t>Click to edit Master title style</a:t>
            </a:r>
          </a:p>
        </p:txBody>
      </p:sp>
      <p:grpSp>
        <p:nvGrpSpPr>
          <p:cNvPr id="10" name="Group 9"/>
          <p:cNvGrpSpPr>
            <a:grpSpLocks noChangeAspect="1"/>
          </p:cNvGrpSpPr>
          <p:nvPr userDrawn="1"/>
        </p:nvGrpSpPr>
        <p:grpSpPr>
          <a:xfrm>
            <a:off x="914400" y="1280160"/>
            <a:ext cx="853440" cy="853440"/>
            <a:chOff x="4070610" y="2057400"/>
            <a:chExt cx="1005840" cy="1005840"/>
          </a:xfrm>
          <a:solidFill>
            <a:srgbClr val="FFFFFF"/>
          </a:solidFill>
        </p:grpSpPr>
        <p:sp>
          <p:nvSpPr>
            <p:cNvPr id="11" name="Oval 10"/>
            <p:cNvSpPr>
              <a:spLocks noChangeAspect="1"/>
            </p:cNvSpPr>
            <p:nvPr userDrawn="1"/>
          </p:nvSpPr>
          <p:spPr>
            <a:xfrm>
              <a:off x="4070610" y="2057400"/>
              <a:ext cx="1005840" cy="100584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21547" y="2257777"/>
              <a:ext cx="709824" cy="610077"/>
            </a:xfrm>
            <a:prstGeom prst="rect">
              <a:avLst/>
            </a:prstGeom>
            <a:grpFill/>
          </p:spPr>
        </p:pic>
      </p:grpSp>
    </p:spTree>
    <p:extLst>
      <p:ext uri="{BB962C8B-B14F-4D97-AF65-F5344CB8AC3E}">
        <p14:creationId xmlns:p14="http://schemas.microsoft.com/office/powerpoint/2010/main" val="2206702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trategic Intro Communities">
    <p:spTree>
      <p:nvGrpSpPr>
        <p:cNvPr id="1" name=""/>
        <p:cNvGrpSpPr/>
        <p:nvPr/>
      </p:nvGrpSpPr>
      <p:grpSpPr>
        <a:xfrm>
          <a:off x="0" y="0"/>
          <a:ext cx="0" cy="0"/>
          <a:chOff x="0" y="0"/>
          <a:chExt cx="0" cy="0"/>
        </a:xfrm>
      </p:grpSpPr>
      <p:sp>
        <p:nvSpPr>
          <p:cNvPr id="4" name="Rectangle 3"/>
          <p:cNvSpPr/>
          <p:nvPr userDrawn="1"/>
        </p:nvSpPr>
        <p:spPr>
          <a:xfrm>
            <a:off x="0" y="731520"/>
            <a:ext cx="12192000" cy="614476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6" name="Title 1"/>
          <p:cNvSpPr>
            <a:spLocks noGrp="1"/>
          </p:cNvSpPr>
          <p:nvPr>
            <p:ph type="title"/>
          </p:nvPr>
        </p:nvSpPr>
        <p:spPr>
          <a:xfrm>
            <a:off x="2141837" y="1524000"/>
            <a:ext cx="8530739" cy="853440"/>
          </a:xfrm>
        </p:spPr>
        <p:txBody>
          <a:bodyPr/>
          <a:lstStyle>
            <a:lvl1pPr>
              <a:defRPr>
                <a:solidFill>
                  <a:srgbClr val="FFFFFF"/>
                </a:solidFill>
              </a:defRPr>
            </a:lvl1pPr>
          </a:lstStyle>
          <a:p>
            <a:r>
              <a:rPr lang="en-US" dirty="0"/>
              <a:t>Click to edit Master title style</a:t>
            </a:r>
          </a:p>
        </p:txBody>
      </p:sp>
      <p:grpSp>
        <p:nvGrpSpPr>
          <p:cNvPr id="10" name="Group 9"/>
          <p:cNvGrpSpPr>
            <a:grpSpLocks noChangeAspect="1"/>
          </p:cNvGrpSpPr>
          <p:nvPr userDrawn="1"/>
        </p:nvGrpSpPr>
        <p:grpSpPr>
          <a:xfrm>
            <a:off x="914400" y="1280160"/>
            <a:ext cx="853440" cy="853440"/>
            <a:chOff x="5728258" y="2057400"/>
            <a:chExt cx="1005840" cy="1005840"/>
          </a:xfrm>
          <a:solidFill>
            <a:srgbClr val="FFFFFF"/>
          </a:solidFill>
        </p:grpSpPr>
        <p:sp>
          <p:nvSpPr>
            <p:cNvPr id="11" name="Oval 10"/>
            <p:cNvSpPr>
              <a:spLocks noChangeAspect="1"/>
            </p:cNvSpPr>
            <p:nvPr userDrawn="1"/>
          </p:nvSpPr>
          <p:spPr>
            <a:xfrm>
              <a:off x="5728258" y="2057400"/>
              <a:ext cx="1005840" cy="100584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34583" y="2287024"/>
              <a:ext cx="393191" cy="531340"/>
            </a:xfrm>
            <a:prstGeom prst="rect">
              <a:avLst/>
            </a:prstGeom>
            <a:grpFill/>
          </p:spPr>
        </p:pic>
      </p:grpSp>
      <p:sp>
        <p:nvSpPr>
          <p:cNvPr id="14" name="Text Placeholder 4"/>
          <p:cNvSpPr>
            <a:spLocks noGrp="1"/>
          </p:cNvSpPr>
          <p:nvPr>
            <p:ph type="body" sz="quarter" idx="10"/>
          </p:nvPr>
        </p:nvSpPr>
        <p:spPr>
          <a:xfrm>
            <a:off x="2141837" y="3048000"/>
            <a:ext cx="8530739" cy="3048000"/>
          </a:xfrm>
        </p:spPr>
        <p:txBody>
          <a:bodyPr numCol="1" spcCol="457200"/>
          <a:lstStyle>
            <a:lvl1pPr>
              <a:lnSpc>
                <a:spcPts val="2933"/>
              </a:lnSpc>
              <a:defRPr sz="2933" b="0">
                <a:solidFill>
                  <a:schemeClr val="bg1"/>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stStyle>
          <a:p>
            <a:pPr lvl="0"/>
            <a:r>
              <a:rPr lang="en-US" dirty="0"/>
              <a:t>Click to edit Master text styles</a:t>
            </a:r>
          </a:p>
        </p:txBody>
      </p:sp>
    </p:spTree>
    <p:extLst>
      <p:ext uri="{BB962C8B-B14F-4D97-AF65-F5344CB8AC3E}">
        <p14:creationId xmlns:p14="http://schemas.microsoft.com/office/powerpoint/2010/main" val="2429124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trategic Intro Climate">
    <p:spTree>
      <p:nvGrpSpPr>
        <p:cNvPr id="1" name=""/>
        <p:cNvGrpSpPr/>
        <p:nvPr/>
      </p:nvGrpSpPr>
      <p:grpSpPr>
        <a:xfrm>
          <a:off x="0" y="0"/>
          <a:ext cx="0" cy="0"/>
          <a:chOff x="0" y="0"/>
          <a:chExt cx="0" cy="0"/>
        </a:xfrm>
      </p:grpSpPr>
      <p:sp>
        <p:nvSpPr>
          <p:cNvPr id="4" name="Rectangle 3"/>
          <p:cNvSpPr/>
          <p:nvPr userDrawn="1"/>
        </p:nvSpPr>
        <p:spPr>
          <a:xfrm>
            <a:off x="0" y="731520"/>
            <a:ext cx="12192000" cy="614476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6" name="Title 1"/>
          <p:cNvSpPr>
            <a:spLocks noGrp="1"/>
          </p:cNvSpPr>
          <p:nvPr>
            <p:ph type="title"/>
          </p:nvPr>
        </p:nvSpPr>
        <p:spPr>
          <a:xfrm>
            <a:off x="2141837" y="1524000"/>
            <a:ext cx="8530739" cy="853440"/>
          </a:xfrm>
        </p:spPr>
        <p:txBody>
          <a:bodyPr/>
          <a:lstStyle>
            <a:lvl1pPr>
              <a:defRPr>
                <a:solidFill>
                  <a:srgbClr val="FFFFFF"/>
                </a:solidFill>
              </a:defRPr>
            </a:lvl1pPr>
          </a:lstStyle>
          <a:p>
            <a:r>
              <a:rPr lang="en-US" dirty="0"/>
              <a:t>Click to edit Master title style</a:t>
            </a:r>
          </a:p>
        </p:txBody>
      </p:sp>
      <p:grpSp>
        <p:nvGrpSpPr>
          <p:cNvPr id="10" name="Group 9"/>
          <p:cNvGrpSpPr>
            <a:grpSpLocks noChangeAspect="1"/>
          </p:cNvGrpSpPr>
          <p:nvPr userDrawn="1"/>
        </p:nvGrpSpPr>
        <p:grpSpPr>
          <a:xfrm>
            <a:off x="914400" y="1280160"/>
            <a:ext cx="853440" cy="853440"/>
            <a:chOff x="7385907" y="2057400"/>
            <a:chExt cx="1005840" cy="1005840"/>
          </a:xfrm>
          <a:solidFill>
            <a:schemeClr val="bg1"/>
          </a:solidFill>
        </p:grpSpPr>
        <p:sp>
          <p:nvSpPr>
            <p:cNvPr id="11" name="Oval 10"/>
            <p:cNvSpPr>
              <a:spLocks noChangeAspect="1"/>
            </p:cNvSpPr>
            <p:nvPr userDrawn="1"/>
          </p:nvSpPr>
          <p:spPr>
            <a:xfrm>
              <a:off x="7385907" y="2057400"/>
              <a:ext cx="1005840" cy="100584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97689" y="2322479"/>
              <a:ext cx="502919" cy="492861"/>
            </a:xfrm>
            <a:prstGeom prst="rect">
              <a:avLst/>
            </a:prstGeom>
            <a:grpFill/>
          </p:spPr>
        </p:pic>
      </p:grpSp>
      <p:sp>
        <p:nvSpPr>
          <p:cNvPr id="13" name="Text Placeholder 4"/>
          <p:cNvSpPr>
            <a:spLocks noGrp="1"/>
          </p:cNvSpPr>
          <p:nvPr>
            <p:ph type="body" sz="quarter" idx="10"/>
          </p:nvPr>
        </p:nvSpPr>
        <p:spPr>
          <a:xfrm>
            <a:off x="2141837" y="3048000"/>
            <a:ext cx="8530739" cy="3048000"/>
          </a:xfrm>
        </p:spPr>
        <p:txBody>
          <a:bodyPr numCol="1" spcCol="457200"/>
          <a:lstStyle>
            <a:lvl1pPr>
              <a:lnSpc>
                <a:spcPts val="2933"/>
              </a:lnSpc>
              <a:defRPr sz="2933" b="0">
                <a:solidFill>
                  <a:schemeClr val="bg1"/>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stStyle>
          <a:p>
            <a:pPr lvl="0"/>
            <a:r>
              <a:rPr lang="en-US" dirty="0"/>
              <a:t>Click to edit Master text styles</a:t>
            </a:r>
          </a:p>
        </p:txBody>
      </p:sp>
    </p:spTree>
    <p:extLst>
      <p:ext uri="{BB962C8B-B14F-4D97-AF65-F5344CB8AC3E}">
        <p14:creationId xmlns:p14="http://schemas.microsoft.com/office/powerpoint/2010/main" val="1986380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trategic Text">
    <p:spTree>
      <p:nvGrpSpPr>
        <p:cNvPr id="1" name=""/>
        <p:cNvGrpSpPr/>
        <p:nvPr/>
      </p:nvGrpSpPr>
      <p:grpSpPr>
        <a:xfrm>
          <a:off x="0" y="0"/>
          <a:ext cx="0" cy="0"/>
          <a:chOff x="0" y="0"/>
          <a:chExt cx="0" cy="0"/>
        </a:xfrm>
      </p:grpSpPr>
      <p:sp>
        <p:nvSpPr>
          <p:cNvPr id="2" name="Title 1"/>
          <p:cNvSpPr>
            <a:spLocks noGrp="1"/>
          </p:cNvSpPr>
          <p:nvPr>
            <p:ph type="title"/>
          </p:nvPr>
        </p:nvSpPr>
        <p:spPr>
          <a:xfrm>
            <a:off x="2141837" y="1524000"/>
            <a:ext cx="9135763" cy="853440"/>
          </a:xfrm>
        </p:spPr>
        <p:txBody>
          <a:bodyPr/>
          <a:lstStyle/>
          <a:p>
            <a:r>
              <a:rPr lang="en-US" dirty="0"/>
              <a:t>Click to edit Master title style</a:t>
            </a:r>
          </a:p>
        </p:txBody>
      </p:sp>
      <p:sp>
        <p:nvSpPr>
          <p:cNvPr id="5" name="Text Placeholder 4"/>
          <p:cNvSpPr>
            <a:spLocks noGrp="1"/>
          </p:cNvSpPr>
          <p:nvPr>
            <p:ph type="body" sz="quarter" idx="10"/>
          </p:nvPr>
        </p:nvSpPr>
        <p:spPr>
          <a:xfrm>
            <a:off x="2141837" y="2438400"/>
            <a:ext cx="9135763" cy="3657600"/>
          </a:xfrm>
        </p:spPr>
        <p:txBody>
          <a:bodyPr numCol="2" spcCol="45720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Tree>
    <p:extLst>
      <p:ext uri="{BB962C8B-B14F-4D97-AF65-F5344CB8AC3E}">
        <p14:creationId xmlns:p14="http://schemas.microsoft.com/office/powerpoint/2010/main" val="3100639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trategic Image">
    <p:spTree>
      <p:nvGrpSpPr>
        <p:cNvPr id="1" name=""/>
        <p:cNvGrpSpPr/>
        <p:nvPr/>
      </p:nvGrpSpPr>
      <p:grpSpPr>
        <a:xfrm>
          <a:off x="0" y="0"/>
          <a:ext cx="0" cy="0"/>
          <a:chOff x="0" y="0"/>
          <a:chExt cx="0" cy="0"/>
        </a:xfrm>
      </p:grpSpPr>
      <p:sp>
        <p:nvSpPr>
          <p:cNvPr id="10" name="Picture Placeholder 8"/>
          <p:cNvSpPr>
            <a:spLocks noGrp="1"/>
          </p:cNvSpPr>
          <p:nvPr>
            <p:ph type="pic" sz="quarter" idx="11"/>
          </p:nvPr>
        </p:nvSpPr>
        <p:spPr>
          <a:xfrm>
            <a:off x="0" y="731520"/>
            <a:ext cx="12192000" cy="6148387"/>
          </a:xfrm>
          <a:prstGeom prst="rect">
            <a:avLst/>
          </a:prstGeom>
          <a:solidFill>
            <a:srgbClr val="929292"/>
          </a:solidFill>
          <a:ln>
            <a:noFill/>
          </a:ln>
        </p:spPr>
        <p:txBody>
          <a:bodyPr/>
          <a:lstStyle/>
          <a:p>
            <a:endParaRPr lang="en-US" dirty="0"/>
          </a:p>
        </p:txBody>
      </p:sp>
      <p:sp>
        <p:nvSpPr>
          <p:cNvPr id="6" name="Title 1"/>
          <p:cNvSpPr>
            <a:spLocks noGrp="1"/>
          </p:cNvSpPr>
          <p:nvPr>
            <p:ph type="title"/>
          </p:nvPr>
        </p:nvSpPr>
        <p:spPr>
          <a:xfrm>
            <a:off x="2141837" y="1524000"/>
            <a:ext cx="8530739" cy="853440"/>
          </a:xfrm>
        </p:spPr>
        <p:txBody>
          <a:bodyPr/>
          <a:lstStyle>
            <a:lvl1pPr>
              <a:defRPr>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1442232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914400" y="4084321"/>
            <a:ext cx="10363200" cy="493327"/>
          </a:xfrm>
          <a:prstGeom prst="rect">
            <a:avLst/>
          </a:prstGeom>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a:xfrm>
            <a:off x="914400" y="2438400"/>
            <a:ext cx="10363200" cy="1524000"/>
          </a:xfrm>
        </p:spPr>
        <p:txBody>
          <a:bodyPr anchor="b" anchorCtr="0"/>
          <a:lstStyle>
            <a:lvl1pPr>
              <a:defRPr sz="4267" b="0" i="0">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086319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Full Screen Phot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710277"/>
            <a:ext cx="12192000" cy="6147723"/>
          </a:xfrm>
        </p:spPr>
        <p:txBody>
          <a:bodyPr/>
          <a:lstStyle/>
          <a:p>
            <a:r>
              <a:rPr lang="en-US"/>
              <a:t>Click icon to add picture</a:t>
            </a:r>
            <a:endParaRPr lang="en-US" dirty="0"/>
          </a:p>
        </p:txBody>
      </p:sp>
    </p:spTree>
    <p:extLst>
      <p:ext uri="{BB962C8B-B14F-4D97-AF65-F5344CB8AC3E}">
        <p14:creationId xmlns:p14="http://schemas.microsoft.com/office/powerpoint/2010/main" val="375458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09600" y="6356354"/>
            <a:ext cx="2844800" cy="366183"/>
          </a:xfrm>
          <a:prstGeom prst="rect">
            <a:avLst/>
          </a:prstGeom>
        </p:spPr>
        <p:txBody>
          <a:bodyPr/>
          <a:lstStyle/>
          <a:p>
            <a:pPr fontAlgn="base">
              <a:spcBef>
                <a:spcPct val="0"/>
              </a:spcBef>
              <a:spcAft>
                <a:spcPct val="0"/>
              </a:spcAft>
            </a:pPr>
            <a:fld id="{08395ADB-676A-41FB-B97D-A087E6190004}" type="datetimeFigureOut">
              <a:rPr lang="en-US">
                <a:solidFill>
                  <a:srgbClr val="262626"/>
                </a:solidFill>
                <a:latin typeface="Calibri" pitchFamily="34" charset="0"/>
                <a:cs typeface="Arial" charset="0"/>
              </a:rPr>
              <a:pPr fontAlgn="base">
                <a:spcBef>
                  <a:spcPct val="0"/>
                </a:spcBef>
                <a:spcAft>
                  <a:spcPct val="0"/>
                </a:spcAft>
              </a:pPr>
              <a:t>1/7/2026</a:t>
            </a:fld>
            <a:endParaRPr lang="en-US" dirty="0">
              <a:solidFill>
                <a:srgbClr val="262626"/>
              </a:solidFill>
              <a:latin typeface="Calibri" pitchFamily="34" charset="0"/>
              <a:cs typeface="Arial" charset="0"/>
            </a:endParaRPr>
          </a:p>
        </p:txBody>
      </p:sp>
      <p:sp>
        <p:nvSpPr>
          <p:cNvPr id="5" name="Footer Placeholder 4"/>
          <p:cNvSpPr>
            <a:spLocks noGrp="1"/>
          </p:cNvSpPr>
          <p:nvPr>
            <p:ph type="ftr" sz="quarter" idx="11"/>
          </p:nvPr>
        </p:nvSpPr>
        <p:spPr>
          <a:xfrm>
            <a:off x="4165600" y="6356354"/>
            <a:ext cx="3860800" cy="366183"/>
          </a:xfrm>
          <a:prstGeom prst="rect">
            <a:avLst/>
          </a:prstGeom>
        </p:spPr>
        <p:txBody>
          <a:bodyPr/>
          <a:lstStyle/>
          <a:p>
            <a:pPr fontAlgn="base">
              <a:spcBef>
                <a:spcPct val="0"/>
              </a:spcBef>
              <a:spcAft>
                <a:spcPct val="0"/>
              </a:spcAft>
            </a:pPr>
            <a:endParaRPr lang="en-US" dirty="0">
              <a:solidFill>
                <a:srgbClr val="262626"/>
              </a:solidFill>
              <a:latin typeface="Calibri" pitchFamily="34" charset="0"/>
              <a:cs typeface="Arial" charset="0"/>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pPr fontAlgn="base">
              <a:spcBef>
                <a:spcPct val="0"/>
              </a:spcBef>
              <a:spcAft>
                <a:spcPct val="0"/>
              </a:spcAft>
            </a:pPr>
            <a:fld id="{8B6ACBFE-05F7-4E91-9A0C-8D33CAE6E18D}" type="slidenum">
              <a:rPr lang="en-US">
                <a:solidFill>
                  <a:srgbClr val="262626"/>
                </a:solidFill>
                <a:latin typeface="Calibri" pitchFamily="34" charset="0"/>
                <a:cs typeface="Arial" charset="0"/>
              </a:rPr>
              <a:pPr fontAlgn="base">
                <a:spcBef>
                  <a:spcPct val="0"/>
                </a:spcBef>
                <a:spcAft>
                  <a:spcPct val="0"/>
                </a:spcAft>
              </a:pPr>
              <a:t>‹#›</a:t>
            </a:fld>
            <a:endParaRPr lang="en-US" dirty="0">
              <a:solidFill>
                <a:srgbClr val="262626"/>
              </a:solidFill>
              <a:latin typeface="Calibri" pitchFamily="34" charset="0"/>
              <a:cs typeface="Arial" charset="0"/>
            </a:endParaRPr>
          </a:p>
        </p:txBody>
      </p:sp>
    </p:spTree>
    <p:extLst>
      <p:ext uri="{BB962C8B-B14F-4D97-AF65-F5344CB8AC3E}">
        <p14:creationId xmlns:p14="http://schemas.microsoft.com/office/powerpoint/2010/main" val="14293658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609600" y="6356354"/>
            <a:ext cx="2844800" cy="366183"/>
          </a:xfrm>
          <a:prstGeom prst="rect">
            <a:avLst/>
          </a:prstGeom>
        </p:spPr>
        <p:txBody>
          <a:bodyPr/>
          <a:lstStyle>
            <a:lvl1pPr>
              <a:defRPr/>
            </a:lvl1pPr>
          </a:lstStyle>
          <a:p>
            <a:pPr fontAlgn="base">
              <a:spcBef>
                <a:spcPct val="0"/>
              </a:spcBef>
              <a:spcAft>
                <a:spcPct val="0"/>
              </a:spcAft>
              <a:defRPr/>
            </a:pPr>
            <a:fld id="{E1DAEBFB-3938-4C3C-A7EA-F1F9E9580C3C}" type="datetime1">
              <a:rPr lang="nl-NL">
                <a:solidFill>
                  <a:srgbClr val="262626"/>
                </a:solidFill>
                <a:latin typeface="Calibri" pitchFamily="34" charset="0"/>
                <a:cs typeface="Arial" charset="0"/>
              </a:rPr>
              <a:pPr fontAlgn="base">
                <a:spcBef>
                  <a:spcPct val="0"/>
                </a:spcBef>
                <a:spcAft>
                  <a:spcPct val="0"/>
                </a:spcAft>
                <a:defRPr/>
              </a:pPr>
              <a:t>7-1-2026</a:t>
            </a:fld>
            <a:endParaRPr lang="nl-NL" sz="1400">
              <a:solidFill>
                <a:srgbClr val="453028"/>
              </a:solidFill>
              <a:latin typeface="Calibri" pitchFamily="34" charset="0"/>
              <a:cs typeface="Arial" charset="0"/>
            </a:endParaRPr>
          </a:p>
        </p:txBody>
      </p:sp>
      <p:sp>
        <p:nvSpPr>
          <p:cNvPr id="5" name="Espace réservé du pied de page 4"/>
          <p:cNvSpPr>
            <a:spLocks noGrp="1"/>
          </p:cNvSpPr>
          <p:nvPr>
            <p:ph type="ftr" sz="quarter" idx="11"/>
          </p:nvPr>
        </p:nvSpPr>
        <p:spPr>
          <a:xfrm>
            <a:off x="4165600" y="6356354"/>
            <a:ext cx="3860800" cy="366183"/>
          </a:xfrm>
          <a:prstGeom prst="rect">
            <a:avLst/>
          </a:prstGeom>
        </p:spPr>
        <p:txBody>
          <a:bodyPr/>
          <a:lstStyle>
            <a:lvl1pPr>
              <a:defRPr/>
            </a:lvl1pPr>
          </a:lstStyle>
          <a:p>
            <a:pPr fontAlgn="base">
              <a:spcBef>
                <a:spcPct val="0"/>
              </a:spcBef>
              <a:spcAft>
                <a:spcPct val="0"/>
              </a:spcAft>
              <a:defRPr/>
            </a:pPr>
            <a:endParaRPr lang="nl-NL">
              <a:solidFill>
                <a:srgbClr val="262626"/>
              </a:solidFill>
              <a:latin typeface="Calibri" pitchFamily="34" charset="0"/>
              <a:cs typeface="Arial" charset="0"/>
            </a:endParaRPr>
          </a:p>
        </p:txBody>
      </p:sp>
    </p:spTree>
    <p:extLst>
      <p:ext uri="{BB962C8B-B14F-4D97-AF65-F5344CB8AC3E}">
        <p14:creationId xmlns:p14="http://schemas.microsoft.com/office/powerpoint/2010/main" val="1325620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Green Content">
    <p:spTree>
      <p:nvGrpSpPr>
        <p:cNvPr id="1" name=""/>
        <p:cNvGrpSpPr/>
        <p:nvPr/>
      </p:nvGrpSpPr>
      <p:grpSpPr>
        <a:xfrm>
          <a:off x="0" y="0"/>
          <a:ext cx="0" cy="0"/>
          <a:chOff x="0" y="0"/>
          <a:chExt cx="0" cy="0"/>
        </a:xfrm>
      </p:grpSpPr>
      <p:sp>
        <p:nvSpPr>
          <p:cNvPr id="116" name="Shape 116"/>
          <p:cNvSpPr>
            <a:spLocks noGrp="1"/>
          </p:cNvSpPr>
          <p:nvPr>
            <p:ph type="title"/>
          </p:nvPr>
        </p:nvSpPr>
        <p:spPr>
          <a:xfrm>
            <a:off x="431800" y="342900"/>
            <a:ext cx="10414000" cy="541933"/>
          </a:xfrm>
          <a:prstGeom prst="rect">
            <a:avLst/>
          </a:prstGeom>
        </p:spPr>
        <p:txBody>
          <a:bodyPr/>
          <a:lstStyle>
            <a:lvl1pPr>
              <a:defRPr sz="3000">
                <a:solidFill>
                  <a:srgbClr val="7FB438"/>
                </a:solidFill>
              </a:defRPr>
            </a:lvl1pPr>
          </a:lstStyle>
          <a:p>
            <a:r>
              <a:t>Title Text</a:t>
            </a:r>
          </a:p>
        </p:txBody>
      </p:sp>
      <p:sp>
        <p:nvSpPr>
          <p:cNvPr id="117" name="Shape 117"/>
          <p:cNvSpPr>
            <a:spLocks noGrp="1"/>
          </p:cNvSpPr>
          <p:nvPr>
            <p:ph type="sldNum" sz="quarter" idx="2"/>
          </p:nvPr>
        </p:nvSpPr>
        <p:spPr>
          <a:xfrm>
            <a:off x="11522075" y="6168083"/>
            <a:ext cx="243187" cy="266701"/>
          </a:xfrm>
          <a:prstGeom prst="rect">
            <a:avLst/>
          </a:prstGeom>
        </p:spPr>
        <p:txBody>
          <a:bodyPr/>
          <a:lstStyle>
            <a:lvl1pPr algn="l">
              <a:defRPr sz="1251">
                <a:solidFill>
                  <a:srgbClr val="7FB438"/>
                </a:solidFill>
                <a:latin typeface="Open Sans Extrabold"/>
                <a:ea typeface="Open Sans Extrabold"/>
                <a:cs typeface="Open Sans Extrabold"/>
                <a:sym typeface="Open Sans Extrabold"/>
              </a:defRPr>
            </a:lvl1pPr>
          </a:lstStyle>
          <a:p>
            <a:fld id="{86CB4B4D-7CA3-9044-876B-883B54F8677D}" type="slidenum">
              <a:t>‹#›</a:t>
            </a:fld>
            <a:endParaRPr/>
          </a:p>
        </p:txBody>
      </p:sp>
      <p:pic>
        <p:nvPicPr>
          <p:cNvPr id="118" name="Audubon Convention Logo 2017_black-01.png"/>
          <p:cNvPicPr>
            <a:picLocks noChangeAspect="1"/>
          </p:cNvPicPr>
          <p:nvPr/>
        </p:nvPicPr>
        <p:blipFill>
          <a:blip r:embed="rId2"/>
          <a:srcRect l="5957" t="30772" r="5958" b="42539"/>
          <a:stretch>
            <a:fillRect/>
          </a:stretch>
        </p:blipFill>
        <p:spPr>
          <a:xfrm>
            <a:off x="407716" y="6056370"/>
            <a:ext cx="1999408" cy="378639"/>
          </a:xfrm>
          <a:prstGeom prst="rect">
            <a:avLst/>
          </a:prstGeom>
          <a:ln w="12700">
            <a:miter lim="400000"/>
          </a:ln>
        </p:spPr>
      </p:pic>
      <p:sp>
        <p:nvSpPr>
          <p:cNvPr id="119" name="Shape 119"/>
          <p:cNvSpPr>
            <a:spLocks noGrp="1"/>
          </p:cNvSpPr>
          <p:nvPr>
            <p:ph type="body" idx="1"/>
          </p:nvPr>
        </p:nvSpPr>
        <p:spPr>
          <a:xfrm>
            <a:off x="463551" y="971502"/>
            <a:ext cx="11264900" cy="3545191"/>
          </a:xfrm>
          <a:prstGeom prst="rect">
            <a:avLst/>
          </a:prstGeom>
        </p:spPr>
        <p:txBody>
          <a:bodyPr/>
          <a:lstStyle>
            <a:lvl1pPr>
              <a:defRPr sz="2251" i="0">
                <a:solidFill>
                  <a:srgbClr val="000000"/>
                </a:solidFill>
                <a:latin typeface="+mj-lt"/>
                <a:ea typeface="+mj-ea"/>
                <a:cs typeface="+mj-cs"/>
                <a:sym typeface="Open Sans"/>
              </a:defRPr>
            </a:lvl1pPr>
            <a:lvl2pPr>
              <a:defRPr sz="2251" i="0">
                <a:solidFill>
                  <a:srgbClr val="000000"/>
                </a:solidFill>
                <a:latin typeface="+mj-lt"/>
                <a:ea typeface="+mj-ea"/>
                <a:cs typeface="+mj-cs"/>
                <a:sym typeface="Open Sans"/>
              </a:defRPr>
            </a:lvl2pPr>
            <a:lvl3pPr>
              <a:defRPr sz="2251" i="0">
                <a:solidFill>
                  <a:srgbClr val="000000"/>
                </a:solidFill>
                <a:latin typeface="+mj-lt"/>
                <a:ea typeface="+mj-ea"/>
                <a:cs typeface="+mj-cs"/>
                <a:sym typeface="Open Sans"/>
              </a:defRPr>
            </a:lvl3pPr>
            <a:lvl4pPr>
              <a:defRPr sz="2251" i="0">
                <a:solidFill>
                  <a:srgbClr val="000000"/>
                </a:solidFill>
                <a:latin typeface="+mj-lt"/>
                <a:ea typeface="+mj-ea"/>
                <a:cs typeface="+mj-cs"/>
                <a:sym typeface="Open Sans"/>
              </a:defRPr>
            </a:lvl4pPr>
            <a:lvl5pPr>
              <a:defRPr sz="2251" i="0">
                <a:solidFill>
                  <a:srgbClr val="000000"/>
                </a:solidFill>
                <a:latin typeface="+mj-lt"/>
                <a:ea typeface="+mj-ea"/>
                <a:cs typeface="+mj-cs"/>
                <a:sym typeface="Open Sans"/>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2817776410"/>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4"/>
            <a:ext cx="2844800" cy="366183"/>
          </a:xfrm>
          <a:prstGeom prst="rect">
            <a:avLst/>
          </a:prstGeom>
        </p:spPr>
        <p:txBody>
          <a:bodyPr/>
          <a:lstStyle/>
          <a:p>
            <a:pPr>
              <a:defRPr/>
            </a:pPr>
            <a:endParaRPr lang="en-US"/>
          </a:p>
        </p:txBody>
      </p:sp>
      <p:sp>
        <p:nvSpPr>
          <p:cNvPr id="3" name="Footer Placeholder 2"/>
          <p:cNvSpPr>
            <a:spLocks noGrp="1"/>
          </p:cNvSpPr>
          <p:nvPr>
            <p:ph type="ftr" sz="quarter" idx="11"/>
          </p:nvPr>
        </p:nvSpPr>
        <p:spPr>
          <a:xfrm>
            <a:off x="4165600" y="6356354"/>
            <a:ext cx="3860800" cy="366183"/>
          </a:xfrm>
          <a:prstGeom prst="rect">
            <a:avLst/>
          </a:prstGeom>
        </p:spPr>
        <p:txBody>
          <a:bodyPr/>
          <a:lstStyle/>
          <a:p>
            <a:pPr>
              <a:defRPr/>
            </a:pPr>
            <a:endParaRPr lang="en-US"/>
          </a:p>
        </p:txBody>
      </p:sp>
      <p:sp>
        <p:nvSpPr>
          <p:cNvPr id="4" name="Slide Number Placeholder 3"/>
          <p:cNvSpPr>
            <a:spLocks noGrp="1"/>
          </p:cNvSpPr>
          <p:nvPr>
            <p:ph type="sldNum" sz="quarter" idx="12"/>
          </p:nvPr>
        </p:nvSpPr>
        <p:spPr>
          <a:xfrm>
            <a:off x="10566400" y="6416676"/>
            <a:ext cx="1016000" cy="365125"/>
          </a:xfrm>
          <a:prstGeom prst="rect">
            <a:avLst/>
          </a:prstGeom>
        </p:spPr>
        <p:txBody>
          <a:bodyPr/>
          <a:lstStyle/>
          <a:p>
            <a:pPr>
              <a:defRPr/>
            </a:pPr>
            <a:fld id="{6190A2EC-DEDC-40EF-ADFB-57E1FBAA4E4D}" type="slidenum">
              <a:rPr lang="en-US" smtClean="0"/>
              <a:pPr>
                <a:defRPr/>
              </a:pPr>
              <a:t>‹#›</a:t>
            </a:fld>
            <a:endParaRPr lang="en-US"/>
          </a:p>
        </p:txBody>
      </p:sp>
    </p:spTree>
    <p:extLst>
      <p:ext uri="{BB962C8B-B14F-4D97-AF65-F5344CB8AC3E}">
        <p14:creationId xmlns:p14="http://schemas.microsoft.com/office/powerpoint/2010/main" val="5974023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Two Charts Light">
    <p:spTree>
      <p:nvGrpSpPr>
        <p:cNvPr id="1" name=""/>
        <p:cNvGrpSpPr/>
        <p:nvPr/>
      </p:nvGrpSpPr>
      <p:grpSpPr>
        <a:xfrm>
          <a:off x="0" y="0"/>
          <a:ext cx="0" cy="0"/>
          <a:chOff x="0" y="0"/>
          <a:chExt cx="0" cy="0"/>
        </a:xfrm>
      </p:grpSpPr>
      <p:sp>
        <p:nvSpPr>
          <p:cNvPr id="4" name="Chart Placeholder 3"/>
          <p:cNvSpPr>
            <a:spLocks noGrp="1"/>
          </p:cNvSpPr>
          <p:nvPr>
            <p:ph type="chart" sz="quarter" idx="10"/>
          </p:nvPr>
        </p:nvSpPr>
        <p:spPr>
          <a:xfrm>
            <a:off x="609600" y="1130301"/>
            <a:ext cx="5300133" cy="5295900"/>
          </a:xfrm>
        </p:spPr>
        <p:txBody>
          <a:bodyPr/>
          <a:lstStyle/>
          <a:p>
            <a:r>
              <a:rPr lang="en-US"/>
              <a:t>Click icon to add chart</a:t>
            </a:r>
          </a:p>
        </p:txBody>
      </p:sp>
      <p:sp>
        <p:nvSpPr>
          <p:cNvPr id="3" name="Chart Placeholder 3"/>
          <p:cNvSpPr>
            <a:spLocks noGrp="1"/>
          </p:cNvSpPr>
          <p:nvPr>
            <p:ph type="chart" sz="quarter" idx="11"/>
          </p:nvPr>
        </p:nvSpPr>
        <p:spPr>
          <a:xfrm>
            <a:off x="6316133" y="1130301"/>
            <a:ext cx="5266267" cy="5295900"/>
          </a:xfrm>
        </p:spPr>
        <p:txBody>
          <a:bodyPr/>
          <a:lstStyle/>
          <a:p>
            <a:r>
              <a:rPr lang="en-US"/>
              <a:t>Click icon to add chart</a:t>
            </a:r>
            <a:endParaRPr lang="en-US" dirty="0"/>
          </a:p>
        </p:txBody>
      </p:sp>
    </p:spTree>
    <p:extLst>
      <p:ext uri="{BB962C8B-B14F-4D97-AF65-F5344CB8AC3E}">
        <p14:creationId xmlns:p14="http://schemas.microsoft.com/office/powerpoint/2010/main" val="1123033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Chart with Text">
    <p:spTree>
      <p:nvGrpSpPr>
        <p:cNvPr id="1" name=""/>
        <p:cNvGrpSpPr/>
        <p:nvPr/>
      </p:nvGrpSpPr>
      <p:grpSpPr>
        <a:xfrm>
          <a:off x="0" y="0"/>
          <a:ext cx="0" cy="0"/>
          <a:chOff x="0" y="0"/>
          <a:chExt cx="0" cy="0"/>
        </a:xfrm>
      </p:grpSpPr>
      <p:sp>
        <p:nvSpPr>
          <p:cNvPr id="4" name="Chart Placeholder 3"/>
          <p:cNvSpPr>
            <a:spLocks noGrp="1"/>
          </p:cNvSpPr>
          <p:nvPr>
            <p:ph type="chart" sz="quarter" idx="10"/>
          </p:nvPr>
        </p:nvSpPr>
        <p:spPr>
          <a:xfrm>
            <a:off x="609600" y="1130301"/>
            <a:ext cx="5300133" cy="5295900"/>
          </a:xfrm>
        </p:spPr>
        <p:txBody>
          <a:bodyPr/>
          <a:lstStyle/>
          <a:p>
            <a:r>
              <a:rPr lang="en-US"/>
              <a:t>Click icon to add chart</a:t>
            </a:r>
          </a:p>
        </p:txBody>
      </p:sp>
      <p:sp>
        <p:nvSpPr>
          <p:cNvPr id="5" name="Content Placeholder 2"/>
          <p:cNvSpPr>
            <a:spLocks noGrp="1"/>
          </p:cNvSpPr>
          <p:nvPr>
            <p:ph idx="1"/>
          </p:nvPr>
        </p:nvSpPr>
        <p:spPr>
          <a:xfrm>
            <a:off x="6383867" y="1130300"/>
            <a:ext cx="5198532" cy="5300779"/>
          </a:xfrm>
        </p:spPr>
        <p:txBody>
          <a:bodyPr anchor="ctr"/>
          <a:lstStyle>
            <a:lvl1pPr>
              <a:defRPr sz="3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86526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Image w Text Horiz">
    <p:spTree>
      <p:nvGrpSpPr>
        <p:cNvPr id="1" name=""/>
        <p:cNvGrpSpPr/>
        <p:nvPr/>
      </p:nvGrpSpPr>
      <p:grpSpPr>
        <a:xfrm>
          <a:off x="0" y="0"/>
          <a:ext cx="0" cy="0"/>
          <a:chOff x="0" y="0"/>
          <a:chExt cx="0" cy="0"/>
        </a:xfrm>
      </p:grpSpPr>
      <p:sp>
        <p:nvSpPr>
          <p:cNvPr id="7" name="Picture Placeholder 4"/>
          <p:cNvSpPr>
            <a:spLocks noGrp="1"/>
          </p:cNvSpPr>
          <p:nvPr>
            <p:ph type="pic" sz="quarter" idx="10"/>
          </p:nvPr>
        </p:nvSpPr>
        <p:spPr>
          <a:xfrm>
            <a:off x="0" y="730251"/>
            <a:ext cx="12192000" cy="2579572"/>
          </a:xfrm>
          <a:ln>
            <a:noFill/>
          </a:ln>
        </p:spPr>
        <p:txBody>
          <a:bodyPr/>
          <a:lstStyle/>
          <a:p>
            <a:r>
              <a:rPr lang="en-US"/>
              <a:t>Click icon to add picture</a:t>
            </a:r>
          </a:p>
        </p:txBody>
      </p:sp>
      <p:sp>
        <p:nvSpPr>
          <p:cNvPr id="4" name="Content Placeholder 2"/>
          <p:cNvSpPr>
            <a:spLocks noGrp="1"/>
          </p:cNvSpPr>
          <p:nvPr>
            <p:ph idx="1"/>
          </p:nvPr>
        </p:nvSpPr>
        <p:spPr>
          <a:xfrm>
            <a:off x="609602" y="3683002"/>
            <a:ext cx="10972799" cy="27480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81372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BLANK+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238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Text Placeholder 4"/>
          <p:cNvSpPr>
            <a:spLocks noGrp="1"/>
          </p:cNvSpPr>
          <p:nvPr>
            <p:ph type="body" sz="quarter" idx="10"/>
          </p:nvPr>
        </p:nvSpPr>
        <p:spPr>
          <a:xfrm>
            <a:off x="914400" y="2438400"/>
            <a:ext cx="10363200" cy="3657600"/>
          </a:xfrm>
        </p:spPr>
        <p:txBody>
          <a:bodyPr numCol="2" spcCol="457200"/>
          <a:lstStyle>
            <a:lvl3pPr>
              <a:defRPr sz="16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Tree>
    <p:extLst>
      <p:ext uri="{BB962C8B-B14F-4D97-AF65-F5344CB8AC3E}">
        <p14:creationId xmlns:p14="http://schemas.microsoft.com/office/powerpoint/2010/main" val="995037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914399" y="2438399"/>
            <a:ext cx="4693920" cy="3657600"/>
          </a:xfrm>
        </p:spPr>
        <p:txBody>
          <a:bodyPr/>
          <a:lstStyle>
            <a:lvl6pPr marL="243834" indent="0">
              <a:buNone/>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7"/>
          <p:cNvSpPr>
            <a:spLocks noGrp="1"/>
          </p:cNvSpPr>
          <p:nvPr>
            <p:ph type="body" sz="quarter" idx="12"/>
          </p:nvPr>
        </p:nvSpPr>
        <p:spPr>
          <a:xfrm>
            <a:off x="6583680" y="2438399"/>
            <a:ext cx="4693920" cy="3657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cxnSp>
        <p:nvCxnSpPr>
          <p:cNvPr id="9" name="Straight Connector 8"/>
          <p:cNvCxnSpPr/>
          <p:nvPr userDrawn="1"/>
        </p:nvCxnSpPr>
        <p:spPr>
          <a:xfrm>
            <a:off x="6096000" y="2438399"/>
            <a:ext cx="0" cy="3657600"/>
          </a:xfrm>
          <a:prstGeom prst="line">
            <a:avLst/>
          </a:prstGeom>
          <a:ln w="3175"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80755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o-Con">
    <p:spTree>
      <p:nvGrpSpPr>
        <p:cNvPr id="1" name=""/>
        <p:cNvGrpSpPr/>
        <p:nvPr/>
      </p:nvGrpSpPr>
      <p:grpSpPr>
        <a:xfrm>
          <a:off x="0" y="0"/>
          <a:ext cx="0" cy="0"/>
          <a:chOff x="0" y="0"/>
          <a:chExt cx="0" cy="0"/>
        </a:xfrm>
      </p:grpSpPr>
      <p:sp>
        <p:nvSpPr>
          <p:cNvPr id="13" name="Rectangle 12"/>
          <p:cNvSpPr/>
          <p:nvPr userDrawn="1"/>
        </p:nvSpPr>
        <p:spPr>
          <a:xfrm>
            <a:off x="6096000" y="2621280"/>
            <a:ext cx="6096000" cy="42672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10" name="Rectangle 9"/>
          <p:cNvSpPr/>
          <p:nvPr userDrawn="1"/>
        </p:nvSpPr>
        <p:spPr>
          <a:xfrm>
            <a:off x="0" y="2621280"/>
            <a:ext cx="6096000" cy="42672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8" name="Text Placeholder 7"/>
          <p:cNvSpPr>
            <a:spLocks noGrp="1"/>
          </p:cNvSpPr>
          <p:nvPr>
            <p:ph type="body" sz="quarter" idx="11"/>
          </p:nvPr>
        </p:nvSpPr>
        <p:spPr>
          <a:xfrm>
            <a:off x="914399" y="3352800"/>
            <a:ext cx="4572000" cy="27432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marL="243834" indent="0">
              <a:buNone/>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7"/>
          <p:cNvSpPr>
            <a:spLocks noGrp="1"/>
          </p:cNvSpPr>
          <p:nvPr>
            <p:ph type="body" sz="quarter" idx="12"/>
          </p:nvPr>
        </p:nvSpPr>
        <p:spPr>
          <a:xfrm>
            <a:off x="6705600" y="3352800"/>
            <a:ext cx="4572000" cy="2743200"/>
          </a:xfrm>
        </p:spPr>
        <p:txBody>
          <a:bodyPr/>
          <a:lstStyle>
            <a:lvl1pPr>
              <a:defRPr>
                <a:solidFill>
                  <a:schemeClr val="accent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a:xfrm>
            <a:off x="914400" y="1524001"/>
            <a:ext cx="10363200" cy="484636"/>
          </a:xfrm>
        </p:spPr>
        <p:txBody>
          <a:bodyPr/>
          <a:lstStyle/>
          <a:p>
            <a:r>
              <a:rPr lang="en-US" dirty="0"/>
              <a:t>Click to edit Master title style</a:t>
            </a:r>
          </a:p>
        </p:txBody>
      </p:sp>
      <p:cxnSp>
        <p:nvCxnSpPr>
          <p:cNvPr id="15" name="Straight Connector 14"/>
          <p:cNvCxnSpPr/>
          <p:nvPr userDrawn="1"/>
        </p:nvCxnSpPr>
        <p:spPr>
          <a:xfrm>
            <a:off x="0" y="2621280"/>
            <a:ext cx="12192000" cy="0"/>
          </a:xfrm>
          <a:prstGeom prst="line">
            <a:avLst/>
          </a:prstGeom>
          <a:ln w="3175"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07989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s Short">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914399" y="3048000"/>
            <a:ext cx="4693920" cy="2438400"/>
          </a:xfrm>
        </p:spPr>
        <p:txBody>
          <a:bodyPr/>
          <a:lstStyle>
            <a:lvl6pPr marL="243834" indent="0">
              <a:buNone/>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7"/>
          <p:cNvSpPr>
            <a:spLocks noGrp="1"/>
          </p:cNvSpPr>
          <p:nvPr>
            <p:ph type="body" sz="quarter" idx="12"/>
          </p:nvPr>
        </p:nvSpPr>
        <p:spPr>
          <a:xfrm>
            <a:off x="6583680" y="3048000"/>
            <a:ext cx="4693920" cy="2438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cxnSp>
        <p:nvCxnSpPr>
          <p:cNvPr id="9" name="Straight Connector 8"/>
          <p:cNvCxnSpPr/>
          <p:nvPr userDrawn="1"/>
        </p:nvCxnSpPr>
        <p:spPr>
          <a:xfrm>
            <a:off x="6096000" y="3048000"/>
            <a:ext cx="0" cy="2438400"/>
          </a:xfrm>
          <a:prstGeom prst="line">
            <a:avLst/>
          </a:prstGeom>
          <a:ln w="3175"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27940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914399" y="2438399"/>
            <a:ext cx="2924359" cy="3657600"/>
          </a:xfrm>
        </p:spPr>
        <p:txBody>
          <a:bodyPr/>
          <a:lstStyle>
            <a:lvl6pPr marL="243834" indent="0">
              <a:buNone/>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7"/>
          <p:cNvSpPr>
            <a:spLocks noGrp="1"/>
          </p:cNvSpPr>
          <p:nvPr>
            <p:ph type="body" sz="quarter" idx="12"/>
          </p:nvPr>
        </p:nvSpPr>
        <p:spPr>
          <a:xfrm>
            <a:off x="8350613" y="2438399"/>
            <a:ext cx="2926985" cy="3657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cxnSp>
        <p:nvCxnSpPr>
          <p:cNvPr id="9" name="Straight Connector 8"/>
          <p:cNvCxnSpPr/>
          <p:nvPr userDrawn="1"/>
        </p:nvCxnSpPr>
        <p:spPr>
          <a:xfrm>
            <a:off x="4235085" y="2438399"/>
            <a:ext cx="0" cy="3657600"/>
          </a:xfrm>
          <a:prstGeom prst="line">
            <a:avLst/>
          </a:prstGeom>
          <a:ln w="3175"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0" name="Text Placeholder 7"/>
          <p:cNvSpPr>
            <a:spLocks noGrp="1"/>
          </p:cNvSpPr>
          <p:nvPr>
            <p:ph type="body" sz="quarter" idx="13"/>
          </p:nvPr>
        </p:nvSpPr>
        <p:spPr>
          <a:xfrm>
            <a:off x="4631413" y="2438399"/>
            <a:ext cx="2926544" cy="3657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1" name="Straight Connector 10"/>
          <p:cNvCxnSpPr/>
          <p:nvPr userDrawn="1"/>
        </p:nvCxnSpPr>
        <p:spPr>
          <a:xfrm>
            <a:off x="7954285" y="2438399"/>
            <a:ext cx="0" cy="3657600"/>
          </a:xfrm>
          <a:prstGeom prst="line">
            <a:avLst/>
          </a:prstGeom>
          <a:ln w="3175"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49261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7266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Placeholder 1"/>
          <p:cNvSpPr>
            <a:spLocks noGrp="1"/>
          </p:cNvSpPr>
          <p:nvPr>
            <p:ph type="title"/>
          </p:nvPr>
        </p:nvSpPr>
        <p:spPr>
          <a:xfrm>
            <a:off x="914400" y="1524000"/>
            <a:ext cx="10363200" cy="853440"/>
          </a:xfrm>
          <a:prstGeom prst="rect">
            <a:avLst/>
          </a:prstGeom>
        </p:spPr>
        <p:txBody>
          <a:bodyPr vert="horz" lIns="0" tIns="0" rIns="0" bIns="0" rtlCol="0" anchor="t" anchorCtr="0">
            <a:noAutofit/>
          </a:bodyPr>
          <a:lstStyle/>
          <a:p>
            <a:r>
              <a:rPr lang="en-US" dirty="0"/>
              <a:t>Click to edit Master title style</a:t>
            </a:r>
          </a:p>
        </p:txBody>
      </p:sp>
      <p:sp>
        <p:nvSpPr>
          <p:cNvPr id="4" name="Text Placeholder 3"/>
          <p:cNvSpPr>
            <a:spLocks noGrp="1"/>
          </p:cNvSpPr>
          <p:nvPr>
            <p:ph type="body" idx="1"/>
          </p:nvPr>
        </p:nvSpPr>
        <p:spPr>
          <a:xfrm>
            <a:off x="914400" y="2438400"/>
            <a:ext cx="10363200" cy="36576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cxnSp>
        <p:nvCxnSpPr>
          <p:cNvPr id="8" name="Straight Connector 7"/>
          <p:cNvCxnSpPr/>
          <p:nvPr userDrawn="1"/>
        </p:nvCxnSpPr>
        <p:spPr>
          <a:xfrm>
            <a:off x="0" y="725769"/>
            <a:ext cx="12192000" cy="0"/>
          </a:xfrm>
          <a:prstGeom prst="line">
            <a:avLst/>
          </a:prstGeom>
          <a:ln w="3175"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userDrawn="1"/>
        </p:nvPicPr>
        <p:blipFill>
          <a:blip r:embed="rId50"/>
          <a:stretch>
            <a:fillRect/>
          </a:stretch>
        </p:blipFill>
        <p:spPr>
          <a:xfrm>
            <a:off x="10462716" y="153771"/>
            <a:ext cx="1446981" cy="437739"/>
          </a:xfrm>
          <a:prstGeom prst="rect">
            <a:avLst/>
          </a:prstGeom>
        </p:spPr>
      </p:pic>
    </p:spTree>
    <p:extLst>
      <p:ext uri="{BB962C8B-B14F-4D97-AF65-F5344CB8AC3E}">
        <p14:creationId xmlns:p14="http://schemas.microsoft.com/office/powerpoint/2010/main" val="16887547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5" r:id="rId44"/>
    <p:sldLayoutId id="2147483707" r:id="rId45"/>
    <p:sldLayoutId id="2147483708" r:id="rId46"/>
    <p:sldLayoutId id="2147483709" r:id="rId47"/>
    <p:sldLayoutId id="2147483710" r:id="rId4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09585" rtl="0" eaLnBrk="1" latinLnBrk="0" hangingPunct="1">
        <a:lnSpc>
          <a:spcPts val="2667"/>
        </a:lnSpc>
        <a:spcBef>
          <a:spcPct val="0"/>
        </a:spcBef>
        <a:buNone/>
        <a:defRPr sz="2667" b="1" i="0" kern="1200" spc="-27">
          <a:solidFill>
            <a:schemeClr val="tx1"/>
          </a:solidFill>
          <a:latin typeface="Arial" panose="020B0604020202020204" pitchFamily="34" charset="0"/>
          <a:ea typeface="+mj-ea"/>
          <a:cs typeface="Arial" panose="020B0604020202020204" pitchFamily="34" charset="0"/>
        </a:defRPr>
      </a:lvl1pPr>
    </p:titleStyle>
    <p:bodyStyle>
      <a:lvl1pPr marL="0" indent="0" algn="l" defTabSz="609585" rtl="0" eaLnBrk="1" latinLnBrk="0" hangingPunct="1">
        <a:lnSpc>
          <a:spcPts val="2400"/>
        </a:lnSpc>
        <a:spcBef>
          <a:spcPts val="1333"/>
        </a:spcBef>
        <a:spcAft>
          <a:spcPts val="0"/>
        </a:spcAft>
        <a:buClr>
          <a:schemeClr val="accent1"/>
        </a:buClr>
        <a:buFont typeface="Arial"/>
        <a:buNone/>
        <a:defRPr sz="2000" b="1" i="0" kern="1200">
          <a:solidFill>
            <a:schemeClr val="tx1">
              <a:lumMod val="75000"/>
              <a:lumOff val="25000"/>
            </a:schemeClr>
          </a:solidFill>
          <a:latin typeface="Georgia" panose="02040502050405020303" pitchFamily="18" charset="0"/>
          <a:ea typeface="+mn-ea"/>
          <a:cs typeface="Georgia" panose="02040502050405020303" pitchFamily="18" charset="0"/>
        </a:defRPr>
      </a:lvl1pPr>
      <a:lvl2pPr marL="0" indent="0" algn="l" defTabSz="609585" rtl="0" eaLnBrk="1" latinLnBrk="0" hangingPunct="1">
        <a:lnSpc>
          <a:spcPts val="2400"/>
        </a:lnSpc>
        <a:spcBef>
          <a:spcPts val="1333"/>
        </a:spcBef>
        <a:spcAft>
          <a:spcPts val="0"/>
        </a:spcAft>
        <a:buClr>
          <a:schemeClr val="accent1"/>
        </a:buClr>
        <a:buFontTx/>
        <a:buNone/>
        <a:defRPr sz="2000" b="0" i="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0" indent="0" algn="l" defTabSz="609585" rtl="0" eaLnBrk="1" latinLnBrk="0" hangingPunct="1">
        <a:lnSpc>
          <a:spcPts val="2000"/>
        </a:lnSpc>
        <a:spcBef>
          <a:spcPts val="1333"/>
        </a:spcBef>
        <a:spcAft>
          <a:spcPts val="0"/>
        </a:spcAft>
        <a:buClr>
          <a:schemeClr val="accent1"/>
        </a:buClr>
        <a:buSzPct val="100000"/>
        <a:buFontTx/>
        <a:buNone/>
        <a:defRPr sz="1600" b="0" i="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243834" indent="-243834" algn="l" defTabSz="609585" rtl="0" eaLnBrk="1" latinLnBrk="0" hangingPunct="1">
        <a:lnSpc>
          <a:spcPts val="2000"/>
        </a:lnSpc>
        <a:spcBef>
          <a:spcPts val="1333"/>
        </a:spcBef>
        <a:spcAft>
          <a:spcPts val="0"/>
        </a:spcAft>
        <a:buClr>
          <a:schemeClr val="accent1"/>
        </a:buClr>
        <a:buFont typeface="Arial"/>
        <a:buChar char="•"/>
        <a:defRPr sz="2000" b="0" i="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43834" indent="-243834" algn="l" defTabSz="609585" rtl="0" eaLnBrk="1" latinLnBrk="0" hangingPunct="1">
        <a:lnSpc>
          <a:spcPts val="2000"/>
        </a:lnSpc>
        <a:spcBef>
          <a:spcPts val="1333"/>
        </a:spcBef>
        <a:spcAft>
          <a:spcPts val="0"/>
        </a:spcAft>
        <a:buClr>
          <a:schemeClr val="accent1"/>
        </a:buClr>
        <a:buFont typeface="Arial"/>
        <a:buChar char="•"/>
        <a:defRPr sz="1600" b="0" i="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487668" indent="-243834" algn="l" defTabSz="609585" rtl="0" eaLnBrk="1" latinLnBrk="0" hangingPunct="1">
        <a:lnSpc>
          <a:spcPts val="2000"/>
        </a:lnSpc>
        <a:spcBef>
          <a:spcPts val="1333"/>
        </a:spcBef>
        <a:buFont typeface="Arial"/>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emf"/><Relationship Id="rId4" Type="http://schemas.openxmlformats.org/officeDocument/2006/relationships/image" Target="../media/image15.emf"/></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42.xml"/><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43.xml"/><Relationship Id="rId5" Type="http://schemas.openxmlformats.org/officeDocument/2006/relationships/image" Target="../media/image35.png"/><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png"/><Relationship Id="rId7"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png"/><Relationship Id="rId7"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16.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 Id="rId9"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46.xml"/><Relationship Id="rId5" Type="http://schemas.openxmlformats.org/officeDocument/2006/relationships/image" Target="../media/image55.pn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46.xml"/><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46.xml"/><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45.xml"/></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41.xml"/></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41.xml"/></Relationships>
</file>

<file path=ppt/slides/_rels/slide2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8.tiff"/></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5.xml"/><Relationship Id="rId5" Type="http://schemas.openxmlformats.org/officeDocument/2006/relationships/image" Target="../media/image68.png"/><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2.xml"/><Relationship Id="rId1" Type="http://schemas.openxmlformats.org/officeDocument/2006/relationships/slideLayout" Target="../slideLayouts/slideLayout5.xml"/><Relationship Id="rId5" Type="http://schemas.openxmlformats.org/officeDocument/2006/relationships/image" Target="../media/image72.png"/><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3.xml"/><Relationship Id="rId1" Type="http://schemas.openxmlformats.org/officeDocument/2006/relationships/slideLayout" Target="../slideLayouts/slideLayout5.xml"/><Relationship Id="rId5" Type="http://schemas.openxmlformats.org/officeDocument/2006/relationships/image" Target="../media/image73.png"/><Relationship Id="rId4" Type="http://schemas.openxmlformats.org/officeDocument/2006/relationships/hyperlink" Target="https://www.audubon.org/app"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3" Type="http://schemas.openxmlformats.org/officeDocument/2006/relationships/hyperlink" Target="https://www.audubon.org/climate/survivalbydegrees" TargetMode="External"/><Relationship Id="rId2" Type="http://schemas.openxmlformats.org/officeDocument/2006/relationships/notesSlide" Target="../notesSlides/notesSlide34.xml"/><Relationship Id="rId1" Type="http://schemas.openxmlformats.org/officeDocument/2006/relationships/slideLayout" Target="../slideLayouts/slideLayout44.xml"/><Relationship Id="rId5" Type="http://schemas.openxmlformats.org/officeDocument/2006/relationships/image" Target="../media/image75.png"/><Relationship Id="rId4" Type="http://schemas.openxmlformats.org/officeDocument/2006/relationships/image" Target="../media/image74.png"/></Relationships>
</file>

<file path=ppt/slides/_rels/slide36.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35.xml"/><Relationship Id="rId1" Type="http://schemas.openxmlformats.org/officeDocument/2006/relationships/slideLayout" Target="../slideLayouts/slideLayout43.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3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hyperlink" Target="http://nc.audubon.org/news/watching-nuthatches-0" TargetMode="External"/><Relationship Id="rId2" Type="http://schemas.openxmlformats.org/officeDocument/2006/relationships/notesSlide" Target="../notesSlides/notesSlide37.xml"/><Relationship Id="rId1" Type="http://schemas.openxmlformats.org/officeDocument/2006/relationships/slideLayout" Target="../slideLayouts/slideLayout47.xml"/><Relationship Id="rId4" Type="http://schemas.openxmlformats.org/officeDocument/2006/relationships/image" Target="../media/image83.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30.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9.xml"/><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image" Target="../media/image86.png"/></Relationships>
</file>

<file path=ppt/slides/_rels/slide4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1.xml"/><Relationship Id="rId1" Type="http://schemas.openxmlformats.org/officeDocument/2006/relationships/slideLayout" Target="../slideLayouts/slideLayout44.xml"/></Relationships>
</file>

<file path=ppt/slides/_rels/slide4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2.xml"/><Relationship Id="rId1" Type="http://schemas.openxmlformats.org/officeDocument/2006/relationships/slideLayout" Target="../slideLayouts/slideLayout44.xml"/></Relationships>
</file>

<file path=ppt/slides/_rels/slide4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3.xml"/><Relationship Id="rId1" Type="http://schemas.openxmlformats.org/officeDocument/2006/relationships/slideLayout" Target="../slideLayouts/slideLayout44.xml"/></Relationships>
</file>

<file path=ppt/slides/_rels/slide4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image" Target="../media/image12.emf"/></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6.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48.xml"/></Relationships>
</file>

<file path=ppt/slides/_rels/slide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8.xml"/><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41.xml"/><Relationship Id="rId4" Type="http://schemas.openxmlformats.org/officeDocument/2006/relationships/image" Target="../media/image3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900033"/>
            <a:ext cx="13176511" cy="19764767"/>
          </a:xfrm>
          <a:prstGeom prst="rect">
            <a:avLst/>
          </a:prstGeom>
        </p:spPr>
      </p:pic>
      <p:sp>
        <p:nvSpPr>
          <p:cNvPr id="3" name="Title 2"/>
          <p:cNvSpPr>
            <a:spLocks noGrp="1"/>
          </p:cNvSpPr>
          <p:nvPr>
            <p:ph type="title"/>
          </p:nvPr>
        </p:nvSpPr>
        <p:spPr>
          <a:xfrm>
            <a:off x="914400" y="3459480"/>
            <a:ext cx="5797296" cy="2337365"/>
          </a:xfrm>
        </p:spPr>
        <p:txBody>
          <a:bodyPr/>
          <a:lstStyle/>
          <a:p>
            <a:r>
              <a:rPr lang="en-US" dirty="0"/>
              <a:t>Audubon’s Climate Watch</a:t>
            </a:r>
            <a:endParaRPr lang="en-US" sz="3733" dirty="0"/>
          </a:p>
        </p:txBody>
      </p:sp>
      <p:sp>
        <p:nvSpPr>
          <p:cNvPr id="4" name="Text Placeholder 3"/>
          <p:cNvSpPr>
            <a:spLocks noGrp="1"/>
          </p:cNvSpPr>
          <p:nvPr>
            <p:ph type="body" sz="quarter" idx="11"/>
          </p:nvPr>
        </p:nvSpPr>
        <p:spPr/>
        <p:txBody>
          <a:bodyPr/>
          <a:lstStyle/>
          <a:p>
            <a:r>
              <a:rPr lang="en-US" dirty="0"/>
              <a:t>A Bird and climate change community science collaboration</a:t>
            </a:r>
          </a:p>
        </p:txBody>
      </p:sp>
      <p:pic>
        <p:nvPicPr>
          <p:cNvPr id="6" name="Picture 5" descr="Audubon_Logo_WHT.ep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296" y="487681"/>
            <a:ext cx="2583883" cy="781679"/>
          </a:xfrm>
          <a:prstGeom prst="rect">
            <a:avLst/>
          </a:prstGeom>
        </p:spPr>
      </p:pic>
      <p:grpSp>
        <p:nvGrpSpPr>
          <p:cNvPr id="13" name="Group 12"/>
          <p:cNvGrpSpPr>
            <a:grpSpLocks noChangeAspect="1"/>
          </p:cNvGrpSpPr>
          <p:nvPr/>
        </p:nvGrpSpPr>
        <p:grpSpPr>
          <a:xfrm>
            <a:off x="5550408" y="4513863"/>
            <a:ext cx="853440" cy="853440"/>
            <a:chOff x="7385907" y="2057400"/>
            <a:chExt cx="1005840" cy="1005840"/>
          </a:xfrm>
        </p:grpSpPr>
        <p:sp>
          <p:nvSpPr>
            <p:cNvPr id="14" name="Oval 13"/>
            <p:cNvSpPr>
              <a:spLocks noChangeAspect="1"/>
            </p:cNvSpPr>
            <p:nvPr userDrawn="1"/>
          </p:nvSpPr>
          <p:spPr>
            <a:xfrm>
              <a:off x="7385907" y="2057400"/>
              <a:ext cx="1005840" cy="100584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5" name="Picture 14" descr="Climate_Energy-WHT-01.eps"/>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597689" y="2322479"/>
              <a:ext cx="502920" cy="492861"/>
            </a:xfrm>
            <a:prstGeom prst="rect">
              <a:avLst/>
            </a:prstGeom>
          </p:spPr>
        </p:pic>
      </p:grpSp>
    </p:spTree>
    <p:extLst>
      <p:ext uri="{BB962C8B-B14F-4D97-AF65-F5344CB8AC3E}">
        <p14:creationId xmlns:p14="http://schemas.microsoft.com/office/powerpoint/2010/main" val="2154786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5957" r="5599"/>
          <a:stretch/>
        </p:blipFill>
        <p:spPr>
          <a:xfrm>
            <a:off x="4135830" y="11430"/>
            <a:ext cx="8056170" cy="6846570"/>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71450"/>
            <a:ext cx="4686300" cy="7029450"/>
          </a:xfrm>
          <a:prstGeom prst="rect">
            <a:avLst/>
          </a:prstGeom>
        </p:spPr>
      </p:pic>
      <p:sp>
        <p:nvSpPr>
          <p:cNvPr id="4" name="Text Placeholder 2"/>
          <p:cNvSpPr txBox="1">
            <a:spLocks/>
          </p:cNvSpPr>
          <p:nvPr/>
        </p:nvSpPr>
        <p:spPr>
          <a:xfrm>
            <a:off x="1454338" y="133981"/>
            <a:ext cx="7367792" cy="1614137"/>
          </a:xfrm>
          <a:prstGeom prst="rect">
            <a:avLst/>
          </a:prstGeom>
          <a:solidFill>
            <a:schemeClr val="tx1">
              <a:lumMod val="10000"/>
              <a:lumOff val="90000"/>
            </a:schemeClr>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t>Climate Watch aims to document species’ responses to climate change by having volunteers in the field look for birds where Audubon’s climate models project they should or shouldn’t be in the 2020s.</a:t>
            </a:r>
          </a:p>
          <a:p>
            <a:endParaRPr lang="en-US" dirty="0"/>
          </a:p>
        </p:txBody>
      </p:sp>
    </p:spTree>
    <p:extLst>
      <p:ext uri="{BB962C8B-B14F-4D97-AF65-F5344CB8AC3E}">
        <p14:creationId xmlns:p14="http://schemas.microsoft.com/office/powerpoint/2010/main" val="3022988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31800" y="1075976"/>
            <a:ext cx="11255773" cy="5520790"/>
          </a:xfrm>
          <a:solidFill>
            <a:schemeClr val="bg1"/>
          </a:solidFill>
        </p:spPr>
        <p:txBody>
          <a:bodyPr>
            <a:normAutofit/>
          </a:bodyPr>
          <a:lstStyle/>
          <a:p>
            <a:pPr>
              <a:lnSpc>
                <a:spcPct val="120000"/>
              </a:lnSpc>
            </a:pPr>
            <a:r>
              <a:rPr lang="en-US" sz="2000" dirty="0">
                <a:solidFill>
                  <a:schemeClr val="tx1"/>
                </a:solidFill>
                <a:latin typeface="+mn-lt"/>
                <a:ea typeface="Open Sans" panose="020B0606030504020204" pitchFamily="34" charset="0"/>
                <a:cs typeface="Open Sans" panose="020B0606030504020204" pitchFamily="34" charset="0"/>
              </a:rPr>
              <a:t>Science-driven survey and protocol</a:t>
            </a:r>
          </a:p>
          <a:p>
            <a:pPr marL="285750" indent="-285750">
              <a:lnSpc>
                <a:spcPct val="120000"/>
              </a:lnSpc>
              <a:buFont typeface="Arial" panose="020B0604020202020204" pitchFamily="34" charset="0"/>
              <a:buChar char="•"/>
            </a:pPr>
            <a:r>
              <a:rPr lang="en-US" sz="1600" b="0" dirty="0">
                <a:solidFill>
                  <a:schemeClr val="tx1">
                    <a:lumMod val="75000"/>
                    <a:lumOff val="25000"/>
                  </a:schemeClr>
                </a:solidFill>
                <a:latin typeface="+mn-lt"/>
                <a:ea typeface="Open Sans" panose="020B0606030504020204" pitchFamily="34" charset="0"/>
                <a:cs typeface="Open Sans" panose="020B0606030504020204" pitchFamily="34" charset="0"/>
              </a:rPr>
              <a:t>Monitoring</a:t>
            </a:r>
            <a:r>
              <a:rPr lang="en-US" sz="1600" b="0" dirty="0">
                <a:solidFill>
                  <a:schemeClr val="tx1">
                    <a:lumMod val="75000"/>
                    <a:lumOff val="25000"/>
                  </a:schemeClr>
                </a:solidFill>
                <a:latin typeface="Georgia" panose="02040502050405020303" pitchFamily="18" charset="0"/>
                <a:ea typeface="Open Sans" panose="020B0606030504020204" pitchFamily="34" charset="0"/>
                <a:cs typeface="Open Sans" panose="020B0606030504020204" pitchFamily="34" charset="0"/>
              </a:rPr>
              <a:t> with purpose</a:t>
            </a:r>
          </a:p>
          <a:p>
            <a:pPr marL="285750" indent="-285750">
              <a:lnSpc>
                <a:spcPct val="120000"/>
              </a:lnSpc>
              <a:buFont typeface="Arial" panose="020B0604020202020204" pitchFamily="34" charset="0"/>
              <a:buChar char="•"/>
            </a:pPr>
            <a:r>
              <a:rPr lang="en-US" sz="1600" b="0" dirty="0">
                <a:solidFill>
                  <a:schemeClr val="tx1">
                    <a:lumMod val="75000"/>
                    <a:lumOff val="25000"/>
                  </a:schemeClr>
                </a:solidFill>
                <a:latin typeface="Georgia" panose="02040502050405020303" pitchFamily="18" charset="0"/>
                <a:ea typeface="Open Sans" panose="020B0606030504020204" pitchFamily="34" charset="0"/>
                <a:cs typeface="Open Sans" panose="020B0606030504020204" pitchFamily="34" charset="0"/>
              </a:rPr>
              <a:t>Updated models</a:t>
            </a:r>
          </a:p>
          <a:p>
            <a:pPr marL="285750" indent="-285750">
              <a:lnSpc>
                <a:spcPct val="120000"/>
              </a:lnSpc>
              <a:buFont typeface="Arial" panose="020B0604020202020204" pitchFamily="34" charset="0"/>
              <a:buChar char="•"/>
            </a:pPr>
            <a:r>
              <a:rPr lang="en-US" sz="1600" b="0" dirty="0">
                <a:solidFill>
                  <a:schemeClr val="tx1">
                    <a:lumMod val="75000"/>
                    <a:lumOff val="25000"/>
                  </a:schemeClr>
                </a:solidFill>
                <a:latin typeface="Georgia" panose="02040502050405020303" pitchFamily="18" charset="0"/>
                <a:ea typeface="Open Sans" panose="020B0606030504020204" pitchFamily="34" charset="0"/>
                <a:cs typeface="Open Sans" panose="020B0606030504020204" pitchFamily="34" charset="0"/>
              </a:rPr>
              <a:t>Hypothesis testing climate change</a:t>
            </a:r>
          </a:p>
          <a:p>
            <a:pPr marL="285750" indent="-285750">
              <a:lnSpc>
                <a:spcPct val="120000"/>
              </a:lnSpc>
              <a:buFont typeface="Arial" panose="020B0604020202020204" pitchFamily="34" charset="0"/>
              <a:buChar char="•"/>
            </a:pPr>
            <a:r>
              <a:rPr lang="en-US" sz="1600" b="0" dirty="0">
                <a:solidFill>
                  <a:schemeClr val="tx1">
                    <a:lumMod val="75000"/>
                    <a:lumOff val="25000"/>
                  </a:schemeClr>
                </a:solidFill>
                <a:latin typeface="Georgia" panose="02040502050405020303" pitchFamily="18" charset="0"/>
                <a:ea typeface="Open Sans" panose="020B0606030504020204" pitchFamily="34" charset="0"/>
                <a:cs typeface="Open Sans" panose="020B0606030504020204" pitchFamily="34" charset="0"/>
              </a:rPr>
              <a:t>Improving future projections</a:t>
            </a:r>
          </a:p>
          <a:p>
            <a:pPr marL="342891" indent="-342891">
              <a:lnSpc>
                <a:spcPct val="120000"/>
              </a:lnSpc>
              <a:buFont typeface="Arial" panose="020B0604020202020204" pitchFamily="34" charset="0"/>
              <a:buChar char="•"/>
            </a:pPr>
            <a:endParaRPr lang="en-US" sz="2000" dirty="0">
              <a:solidFill>
                <a:schemeClr val="tx1">
                  <a:lumMod val="75000"/>
                  <a:lumOff val="25000"/>
                </a:schemeClr>
              </a:solidFill>
              <a:latin typeface="+mn-lt"/>
              <a:ea typeface="Open Sans" panose="020B0606030504020204" pitchFamily="34" charset="0"/>
              <a:cs typeface="Open Sans" panose="020B0606030504020204" pitchFamily="34" charset="0"/>
            </a:endParaRPr>
          </a:p>
          <a:p>
            <a:pPr>
              <a:lnSpc>
                <a:spcPct val="120000"/>
              </a:lnSpc>
            </a:pPr>
            <a:r>
              <a:rPr lang="en-US" sz="2000" dirty="0">
                <a:solidFill>
                  <a:schemeClr val="tx1"/>
                </a:solidFill>
                <a:latin typeface="+mn-lt"/>
                <a:ea typeface="Open Sans" panose="020B0606030504020204" pitchFamily="34" charset="0"/>
                <a:cs typeface="Open Sans" panose="020B0606030504020204" pitchFamily="34" charset="0"/>
              </a:rPr>
              <a:t>Target Species</a:t>
            </a:r>
          </a:p>
          <a:p>
            <a:pPr marL="285750" indent="-285750">
              <a:lnSpc>
                <a:spcPct val="120000"/>
              </a:lnSpc>
              <a:buFont typeface="Arial" panose="020B0604020202020204" pitchFamily="34" charset="0"/>
              <a:buChar char="•"/>
            </a:pPr>
            <a:r>
              <a:rPr lang="en-US" sz="1600" b="0" dirty="0">
                <a:solidFill>
                  <a:schemeClr val="tx1">
                    <a:lumMod val="75000"/>
                    <a:lumOff val="25000"/>
                  </a:schemeClr>
                </a:solidFill>
                <a:latin typeface="Georgia" panose="02040502050405020303" pitchFamily="18" charset="0"/>
                <a:ea typeface="Open Sans" panose="020B0606030504020204" pitchFamily="34" charset="0"/>
                <a:cs typeface="Open Sans" panose="020B0606030504020204" pitchFamily="34" charset="0"/>
              </a:rPr>
              <a:t>Good models with strong predictions</a:t>
            </a:r>
          </a:p>
          <a:p>
            <a:pPr marL="285750" indent="-285750">
              <a:lnSpc>
                <a:spcPct val="120000"/>
              </a:lnSpc>
              <a:buFont typeface="Arial" panose="020B0604020202020204" pitchFamily="34" charset="0"/>
              <a:buChar char="•"/>
            </a:pPr>
            <a:r>
              <a:rPr lang="en-US" sz="1600" b="0" dirty="0">
                <a:solidFill>
                  <a:schemeClr val="tx1">
                    <a:lumMod val="75000"/>
                    <a:lumOff val="25000"/>
                  </a:schemeClr>
                </a:solidFill>
                <a:latin typeface="Georgia" panose="02040502050405020303" pitchFamily="18" charset="0"/>
                <a:ea typeface="Open Sans" panose="020B0606030504020204" pitchFamily="34" charset="0"/>
                <a:cs typeface="Open Sans" panose="020B0606030504020204" pitchFamily="34" charset="0"/>
              </a:rPr>
              <a:t>Wide geographic coverage</a:t>
            </a:r>
          </a:p>
          <a:p>
            <a:pPr marL="285750" indent="-285750">
              <a:lnSpc>
                <a:spcPct val="120000"/>
              </a:lnSpc>
              <a:buFont typeface="Arial" panose="020B0604020202020204" pitchFamily="34" charset="0"/>
              <a:buChar char="•"/>
            </a:pPr>
            <a:r>
              <a:rPr lang="en-US" sz="1600" b="0" dirty="0">
                <a:solidFill>
                  <a:schemeClr val="tx1">
                    <a:lumMod val="75000"/>
                    <a:lumOff val="25000"/>
                  </a:schemeClr>
                </a:solidFill>
                <a:latin typeface="Georgia" panose="02040502050405020303" pitchFamily="18" charset="0"/>
                <a:ea typeface="Open Sans" panose="020B0606030504020204" pitchFamily="34" charset="0"/>
                <a:cs typeface="Open Sans" panose="020B0606030504020204" pitchFamily="34" charset="0"/>
              </a:rPr>
              <a:t>Present in winter and summer</a:t>
            </a:r>
          </a:p>
          <a:p>
            <a:pPr marL="285750" indent="-285750">
              <a:lnSpc>
                <a:spcPct val="120000"/>
              </a:lnSpc>
              <a:buFont typeface="Arial" panose="020B0604020202020204" pitchFamily="34" charset="0"/>
              <a:buChar char="•"/>
            </a:pPr>
            <a:r>
              <a:rPr lang="en-US" sz="1600" b="0" dirty="0">
                <a:solidFill>
                  <a:schemeClr val="tx1">
                    <a:lumMod val="75000"/>
                    <a:lumOff val="25000"/>
                  </a:schemeClr>
                </a:solidFill>
                <a:latin typeface="Georgia" panose="02040502050405020303" pitchFamily="18" charset="0"/>
                <a:ea typeface="Open Sans" panose="020B0606030504020204" pitchFamily="34" charset="0"/>
                <a:cs typeface="Open Sans" panose="020B0606030504020204" pitchFamily="34" charset="0"/>
              </a:rPr>
              <a:t>Easily identified, charismatic</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8876" y="3067905"/>
            <a:ext cx="5580003" cy="3720003"/>
          </a:xfrm>
          <a:prstGeom prst="rect">
            <a:avLst/>
          </a:prstGeom>
        </p:spPr>
      </p:pic>
      <p:sp>
        <p:nvSpPr>
          <p:cNvPr id="2" name="Title 1"/>
          <p:cNvSpPr>
            <a:spLocks noGrp="1"/>
          </p:cNvSpPr>
          <p:nvPr>
            <p:ph type="title"/>
          </p:nvPr>
        </p:nvSpPr>
        <p:spPr/>
        <p:txBody>
          <a:bodyPr/>
          <a:lstStyle/>
          <a:p>
            <a:r>
              <a:rPr lang="en-US" sz="2800" dirty="0">
                <a:solidFill>
                  <a:schemeClr val="tx1"/>
                </a:solidFill>
              </a:rPr>
              <a:t>Climate Watch</a:t>
            </a:r>
          </a:p>
        </p:txBody>
      </p:sp>
      <p:sp>
        <p:nvSpPr>
          <p:cNvPr id="9" name="TextBox 8"/>
          <p:cNvSpPr txBox="1"/>
          <p:nvPr/>
        </p:nvSpPr>
        <p:spPr>
          <a:xfrm>
            <a:off x="9727659" y="6596766"/>
            <a:ext cx="1653703" cy="3822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412740" hangingPunct="0">
              <a:defRPr/>
            </a:pPr>
            <a:r>
              <a:rPr lang="en-US" sz="900" cap="all" dirty="0">
                <a:solidFill>
                  <a:prstClr val="white"/>
                </a:solidFill>
                <a:latin typeface="Adobe Garamond Pro"/>
                <a:ea typeface="Adobe Garamond Pro"/>
                <a:cs typeface="Adobe Garamond Pro"/>
                <a:sym typeface="Adobe Garamond Pro"/>
              </a:rPr>
              <a:t>Photo: Camilla </a:t>
            </a:r>
            <a:r>
              <a:rPr lang="en-US" sz="900" cap="all" dirty="0" err="1">
                <a:solidFill>
                  <a:prstClr val="white"/>
                </a:solidFill>
                <a:latin typeface="Adobe Garamond Pro"/>
                <a:ea typeface="Adobe Garamond Pro"/>
                <a:cs typeface="Adobe Garamond Pro"/>
                <a:sym typeface="Adobe Garamond Pro"/>
              </a:rPr>
              <a:t>Cerea</a:t>
            </a:r>
            <a:r>
              <a:rPr lang="en-US" sz="1251" cap="all" dirty="0">
                <a:solidFill>
                  <a:srgbClr val="000000"/>
                </a:solidFill>
                <a:latin typeface="Adobe Garamond Pro"/>
                <a:ea typeface="Adobe Garamond Pro"/>
                <a:cs typeface="Adobe Garamond Pro"/>
                <a:sym typeface="Adobe Garamond Pro"/>
              </a:rPr>
              <a:t>	</a:t>
            </a:r>
          </a:p>
        </p:txBody>
      </p:sp>
      <p:grpSp>
        <p:nvGrpSpPr>
          <p:cNvPr id="4" name="Group 3"/>
          <p:cNvGrpSpPr/>
          <p:nvPr/>
        </p:nvGrpSpPr>
        <p:grpSpPr>
          <a:xfrm>
            <a:off x="8417195" y="170116"/>
            <a:ext cx="3816000" cy="3055732"/>
            <a:chOff x="8417194" y="170114"/>
            <a:chExt cx="3816000" cy="3055732"/>
          </a:xfrm>
        </p:grpSpPr>
        <p:pic>
          <p:nvPicPr>
            <p:cNvPr id="4098" name="Picture 2" descr="http://d2fbmjy3x0sdua.cloudfront.net/cdn/farfuture/H5ZRI1pq5URejvfUGIL5PNyJfjsPStw0tCakr0QHGz8/mtime:1422549537/sites/default/files/Eastern_Bluebird_s52-12-082_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17194" y="170114"/>
              <a:ext cx="3618703" cy="289779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0579491" y="2843562"/>
              <a:ext cx="1653703" cy="3822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412740" hangingPunct="0">
                <a:defRPr/>
              </a:pPr>
              <a:r>
                <a:rPr lang="en-US" sz="900" cap="all" dirty="0">
                  <a:solidFill>
                    <a:prstClr val="white"/>
                  </a:solidFill>
                  <a:latin typeface="Adobe Garamond Pro"/>
                  <a:ea typeface="Adobe Garamond Pro"/>
                  <a:cs typeface="Adobe Garamond Pro"/>
                  <a:sym typeface="Adobe Garamond Pro"/>
                </a:rPr>
                <a:t>Photo: Bran E Small</a:t>
              </a:r>
              <a:r>
                <a:rPr lang="en-US" sz="1251" cap="all" dirty="0">
                  <a:solidFill>
                    <a:srgbClr val="000000"/>
                  </a:solidFill>
                  <a:latin typeface="Adobe Garamond Pro"/>
                  <a:ea typeface="Adobe Garamond Pro"/>
                  <a:cs typeface="Adobe Garamond Pro"/>
                  <a:sym typeface="Adobe Garamond Pro"/>
                </a:rPr>
                <a:t>	</a:t>
              </a:r>
            </a:p>
          </p:txBody>
        </p:sp>
      </p:grpSp>
      <p:pic>
        <p:nvPicPr>
          <p:cNvPr id="5" name="Picture 4"/>
          <p:cNvPicPr>
            <a:picLocks noChangeAspect="1"/>
          </p:cNvPicPr>
          <p:nvPr/>
        </p:nvPicPr>
        <p:blipFill>
          <a:blip r:embed="rId5"/>
          <a:stretch>
            <a:fillRect/>
          </a:stretch>
        </p:blipFill>
        <p:spPr>
          <a:xfrm>
            <a:off x="5079575" y="169256"/>
            <a:ext cx="3337620" cy="2898648"/>
          </a:xfrm>
          <a:prstGeom prst="rect">
            <a:avLst/>
          </a:prstGeom>
        </p:spPr>
      </p:pic>
    </p:spTree>
    <p:extLst>
      <p:ext uri="{BB962C8B-B14F-4D97-AF65-F5344CB8AC3E}">
        <p14:creationId xmlns:p14="http://schemas.microsoft.com/office/powerpoint/2010/main" val="418264143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15067"/>
          <a:stretch/>
        </p:blipFill>
        <p:spPr>
          <a:xfrm>
            <a:off x="44322" y="1491522"/>
            <a:ext cx="11920655" cy="2318993"/>
          </a:xfrm>
          <a:prstGeom prst="rect">
            <a:avLst/>
          </a:prstGeom>
        </p:spPr>
      </p:pic>
      <p:grpSp>
        <p:nvGrpSpPr>
          <p:cNvPr id="4" name="Group 3"/>
          <p:cNvGrpSpPr/>
          <p:nvPr/>
        </p:nvGrpSpPr>
        <p:grpSpPr>
          <a:xfrm>
            <a:off x="106741" y="4233637"/>
            <a:ext cx="12154295" cy="1920119"/>
            <a:chOff x="48602" y="1484995"/>
            <a:chExt cx="9115721" cy="1440089"/>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02" y="1500907"/>
              <a:ext cx="1689331" cy="1126925"/>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21146" y="1500907"/>
              <a:ext cx="1491793" cy="1126925"/>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21825" y="1484995"/>
              <a:ext cx="1696420" cy="1131327"/>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24126" y="1485376"/>
              <a:ext cx="1696420" cy="1130946"/>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01458" y="1484995"/>
              <a:ext cx="1639455" cy="1142837"/>
            </a:xfrm>
            <a:prstGeom prst="rect">
              <a:avLst/>
            </a:prstGeom>
          </p:spPr>
        </p:pic>
        <p:sp>
          <p:nvSpPr>
            <p:cNvPr id="10" name="TextBox 9"/>
            <p:cNvSpPr txBox="1"/>
            <p:nvPr/>
          </p:nvSpPr>
          <p:spPr>
            <a:xfrm>
              <a:off x="278554" y="2694251"/>
              <a:ext cx="1416504" cy="230833"/>
            </a:xfrm>
            <a:prstGeom prst="rect">
              <a:avLst/>
            </a:prstGeom>
            <a:noFill/>
          </p:spPr>
          <p:txBody>
            <a:bodyPr wrap="square" rtlCol="0">
              <a:spAutoFit/>
            </a:bodyPr>
            <a:lstStyle/>
            <a:p>
              <a:pPr defTabSz="609585"/>
              <a:r>
                <a:rPr lang="en-US" sz="1400" dirty="0">
                  <a:solidFill>
                    <a:srgbClr val="727270"/>
                  </a:solidFill>
                </a:rPr>
                <a:t>American Goldfinch</a:t>
              </a:r>
            </a:p>
          </p:txBody>
        </p:sp>
        <p:sp>
          <p:nvSpPr>
            <p:cNvPr id="11" name="TextBox 10"/>
            <p:cNvSpPr txBox="1"/>
            <p:nvPr/>
          </p:nvSpPr>
          <p:spPr>
            <a:xfrm>
              <a:off x="2165538" y="2694251"/>
              <a:ext cx="1416504" cy="230833"/>
            </a:xfrm>
            <a:prstGeom prst="rect">
              <a:avLst/>
            </a:prstGeom>
            <a:noFill/>
          </p:spPr>
          <p:txBody>
            <a:bodyPr wrap="square" rtlCol="0">
              <a:spAutoFit/>
            </a:bodyPr>
            <a:lstStyle/>
            <a:p>
              <a:pPr defTabSz="609585"/>
              <a:r>
                <a:rPr lang="en-US" sz="1400" dirty="0">
                  <a:solidFill>
                    <a:srgbClr val="727270"/>
                  </a:solidFill>
                </a:rPr>
                <a:t>Lesser Goldfinch</a:t>
              </a:r>
            </a:p>
          </p:txBody>
        </p:sp>
        <p:sp>
          <p:nvSpPr>
            <p:cNvPr id="12" name="TextBox 11"/>
            <p:cNvSpPr txBox="1"/>
            <p:nvPr/>
          </p:nvSpPr>
          <p:spPr>
            <a:xfrm>
              <a:off x="3935275" y="2694251"/>
              <a:ext cx="1416504" cy="230833"/>
            </a:xfrm>
            <a:prstGeom prst="rect">
              <a:avLst/>
            </a:prstGeom>
            <a:noFill/>
          </p:spPr>
          <p:txBody>
            <a:bodyPr wrap="square" rtlCol="0">
              <a:spAutoFit/>
            </a:bodyPr>
            <a:lstStyle/>
            <a:p>
              <a:pPr defTabSz="609585"/>
              <a:r>
                <a:rPr lang="en-US" sz="1400" dirty="0">
                  <a:solidFill>
                    <a:srgbClr val="727270"/>
                  </a:solidFill>
                </a:rPr>
                <a:t>Painted Bunting</a:t>
              </a:r>
            </a:p>
          </p:txBody>
        </p:sp>
        <p:sp>
          <p:nvSpPr>
            <p:cNvPr id="13" name="TextBox 12"/>
            <p:cNvSpPr txBox="1"/>
            <p:nvPr/>
          </p:nvSpPr>
          <p:spPr>
            <a:xfrm>
              <a:off x="5841547" y="2694251"/>
              <a:ext cx="1416504" cy="230833"/>
            </a:xfrm>
            <a:prstGeom prst="rect">
              <a:avLst/>
            </a:prstGeom>
            <a:noFill/>
          </p:spPr>
          <p:txBody>
            <a:bodyPr wrap="square" rtlCol="0">
              <a:spAutoFit/>
            </a:bodyPr>
            <a:lstStyle/>
            <a:p>
              <a:pPr defTabSz="609585"/>
              <a:r>
                <a:rPr lang="en-US" sz="1400" dirty="0">
                  <a:solidFill>
                    <a:srgbClr val="727270"/>
                  </a:solidFill>
                </a:rPr>
                <a:t>Eastern Towhee</a:t>
              </a:r>
            </a:p>
          </p:txBody>
        </p:sp>
        <p:sp>
          <p:nvSpPr>
            <p:cNvPr id="14" name="TextBox 13"/>
            <p:cNvSpPr txBox="1"/>
            <p:nvPr/>
          </p:nvSpPr>
          <p:spPr>
            <a:xfrm>
              <a:off x="7747819" y="2694251"/>
              <a:ext cx="1416504" cy="230833"/>
            </a:xfrm>
            <a:prstGeom prst="rect">
              <a:avLst/>
            </a:prstGeom>
            <a:noFill/>
          </p:spPr>
          <p:txBody>
            <a:bodyPr wrap="square" rtlCol="0">
              <a:spAutoFit/>
            </a:bodyPr>
            <a:lstStyle/>
            <a:p>
              <a:pPr defTabSz="609585"/>
              <a:r>
                <a:rPr lang="en-US" sz="1400" dirty="0">
                  <a:solidFill>
                    <a:srgbClr val="727270"/>
                  </a:solidFill>
                </a:rPr>
                <a:t>Spotted Towhee</a:t>
              </a:r>
            </a:p>
          </p:txBody>
        </p:sp>
      </p:grpSp>
      <p:sp>
        <p:nvSpPr>
          <p:cNvPr id="15" name="Rectangle 14"/>
          <p:cNvSpPr/>
          <p:nvPr/>
        </p:nvSpPr>
        <p:spPr>
          <a:xfrm>
            <a:off x="106741" y="804788"/>
            <a:ext cx="4545860" cy="461665"/>
          </a:xfrm>
          <a:prstGeom prst="rect">
            <a:avLst/>
          </a:prstGeom>
        </p:spPr>
        <p:txBody>
          <a:bodyPr wrap="none">
            <a:spAutoFit/>
          </a:bodyPr>
          <a:lstStyle/>
          <a:p>
            <a:r>
              <a:rPr lang="en-US" sz="2400" b="1" dirty="0"/>
              <a:t>Climate Watch Target Species</a:t>
            </a:r>
          </a:p>
        </p:txBody>
      </p:sp>
    </p:spTree>
    <p:extLst>
      <p:ext uri="{BB962C8B-B14F-4D97-AF65-F5344CB8AC3E}">
        <p14:creationId xmlns:p14="http://schemas.microsoft.com/office/powerpoint/2010/main" val="3534876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9439868" y="2484045"/>
            <a:ext cx="1804515" cy="2293481"/>
          </a:xfrm>
          <a:prstGeom prst="rect">
            <a:avLst/>
          </a:prstGeom>
        </p:spPr>
      </p:pic>
      <p:pic>
        <p:nvPicPr>
          <p:cNvPr id="6" name="Picture 5"/>
          <p:cNvPicPr>
            <a:picLocks noChangeAspect="1"/>
          </p:cNvPicPr>
          <p:nvPr/>
        </p:nvPicPr>
        <p:blipFill>
          <a:blip r:embed="rId4"/>
          <a:stretch>
            <a:fillRect/>
          </a:stretch>
        </p:blipFill>
        <p:spPr>
          <a:xfrm>
            <a:off x="2087612" y="731520"/>
            <a:ext cx="6548710" cy="6126480"/>
          </a:xfrm>
          <a:prstGeom prst="rect">
            <a:avLst/>
          </a:prstGeom>
        </p:spPr>
      </p:pic>
    </p:spTree>
    <p:extLst>
      <p:ext uri="{BB962C8B-B14F-4D97-AF65-F5344CB8AC3E}">
        <p14:creationId xmlns:p14="http://schemas.microsoft.com/office/powerpoint/2010/main" val="2225347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9818" y="885056"/>
            <a:ext cx="6353175" cy="5895975"/>
          </a:xfrm>
          <a:prstGeom prst="rect">
            <a:avLst/>
          </a:prstGeom>
        </p:spPr>
      </p:pic>
      <p:sp>
        <p:nvSpPr>
          <p:cNvPr id="8" name="Rectangle 7"/>
          <p:cNvSpPr/>
          <p:nvPr/>
        </p:nvSpPr>
        <p:spPr>
          <a:xfrm>
            <a:off x="3050368" y="4463925"/>
            <a:ext cx="891712" cy="595027"/>
          </a:xfrm>
          <a:prstGeom prst="rect">
            <a:avLst/>
          </a:prstGeom>
          <a:noFill/>
          <a:ln w="19050" cap="flat">
            <a:solidFill>
              <a:srgbClr val="0070C0"/>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40" hangingPunct="0"/>
            <a:endParaRPr lang="en-US" sz="1600">
              <a:solidFill>
                <a:srgbClr val="FFFFFF"/>
              </a:solidFill>
              <a:latin typeface="Helvetica Light"/>
              <a:ea typeface="Helvetica Light"/>
              <a:cs typeface="Helvetica Light"/>
              <a:sym typeface="Helvetica Light"/>
            </a:endParaRPr>
          </a:p>
        </p:txBody>
      </p:sp>
      <p:cxnSp>
        <p:nvCxnSpPr>
          <p:cNvPr id="9" name="Straight Connector 8"/>
          <p:cNvCxnSpPr/>
          <p:nvPr/>
        </p:nvCxnSpPr>
        <p:spPr>
          <a:xfrm flipV="1">
            <a:off x="3735508" y="885056"/>
            <a:ext cx="1701437" cy="3578869"/>
          </a:xfrm>
          <a:prstGeom prst="line">
            <a:avLst/>
          </a:prstGeom>
          <a:noFill/>
          <a:ln w="25400" cap="flat">
            <a:solidFill>
              <a:srgbClr val="002060"/>
            </a:solidFill>
            <a:prstDash val="solid"/>
            <a:miter lim="400000"/>
          </a:ln>
          <a:effectLst/>
          <a:sp3d/>
        </p:spPr>
        <p:style>
          <a:lnRef idx="0">
            <a:scrgbClr r="0" g="0" b="0"/>
          </a:lnRef>
          <a:fillRef idx="0">
            <a:scrgbClr r="0" g="0" b="0"/>
          </a:fillRef>
          <a:effectRef idx="0">
            <a:scrgbClr r="0" g="0" b="0"/>
          </a:effectRef>
          <a:fontRef idx="none"/>
        </p:style>
      </p:cxnSp>
      <p:cxnSp>
        <p:nvCxnSpPr>
          <p:cNvPr id="10" name="Straight Connector 9"/>
          <p:cNvCxnSpPr/>
          <p:nvPr/>
        </p:nvCxnSpPr>
        <p:spPr>
          <a:xfrm>
            <a:off x="3735508" y="5128822"/>
            <a:ext cx="1691777" cy="1429433"/>
          </a:xfrm>
          <a:prstGeom prst="line">
            <a:avLst/>
          </a:prstGeom>
          <a:noFill/>
          <a:ln w="25400" cap="flat">
            <a:solidFill>
              <a:srgbClr val="002060"/>
            </a:solidFill>
            <a:prstDash val="solid"/>
            <a:miter lim="400000"/>
          </a:ln>
          <a:effectLst/>
          <a:sp3d/>
        </p:spPr>
        <p:style>
          <a:lnRef idx="0">
            <a:scrgbClr r="0" g="0" b="0"/>
          </a:lnRef>
          <a:fillRef idx="0">
            <a:scrgbClr r="0" g="0" b="0"/>
          </a:fillRef>
          <a:effectRef idx="0">
            <a:scrgbClr r="0" g="0" b="0"/>
          </a:effectRef>
          <a:fontRef idx="none"/>
        </p:style>
      </p:cxnSp>
      <p:pic>
        <p:nvPicPr>
          <p:cNvPr id="2" name="Picture 1" descr="A map of squares with black text&#10;&#10;AI-generated content may be incorrect.">
            <a:extLst>
              <a:ext uri="{FF2B5EF4-FFF2-40B4-BE49-F238E27FC236}">
                <a16:creationId xmlns:a16="http://schemas.microsoft.com/office/drawing/2014/main" id="{9012430A-7D4F-4FC4-320A-13ABCF7F7F9D}"/>
              </a:ext>
            </a:extLst>
          </p:cNvPr>
          <p:cNvPicPr>
            <a:picLocks noChangeAspect="1"/>
          </p:cNvPicPr>
          <p:nvPr/>
        </p:nvPicPr>
        <p:blipFill>
          <a:blip r:embed="rId4"/>
          <a:stretch>
            <a:fillRect/>
          </a:stretch>
        </p:blipFill>
        <p:spPr>
          <a:xfrm>
            <a:off x="5436945" y="972398"/>
            <a:ext cx="6459388" cy="572128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082990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s://dl.boxcloud.com/api/2.0/internal_files/323365076134/versions/341030195494/representations/jpg_paged_2048x2048/content/1.jpg?access_token=1!VyqZKCcG2lU2O0KbJjvhFstUNsOTIctnGMdcP8T1apLlDg0cKM9fifK243B4rSXBuwr54_A_1-EWVvj39aaWy_ENGPrTJDP8Bjdzv4rM5yOV7gbWF-5YTGJGweoeG6lRt1XETzefJJMtcQKQpZ0iHT6YTB2fHMFtjlCznl_RfJA0mF41D0Yg8jX_mYEKAL0_gEfGhaQufULXFxj4nLGqxRRsgt-bJCI1q_714pKYbVgqW5UE-UKtiVLszRPGNnfzjsAG57XKF5aNqUbHmSf0q0wIEcZevjQbDlVQh_ci_zFrKpuRvLDusifDMbPAdJ7j4Xrmaq3PdYDNO5yOlOPvmu7bc5nomO0vZ1-950VWkt38OhN19kN9lDfI3h2QSuQS2yosyIQJUR82sFmlZ3cEcFNXb4VlStLUKrWt5zBISTBWEqUib_ShelHLPF1YdTiK2YGxyZ6ljaKPdTAwEZekd8PhRatEruDIb2bsU-ijYyT4oYWFFYjDQe8lLo9K40nT4Nj6MjsB5L5bsD6P25l0mLmKQxkDXyDZld9HH81LucuMQydpRESTyTM-g7RgGY_7&amp;box_client_name=box-content-preview&amp;box_client_version=1.55.0"/>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l="413" r="41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775200" y="5140961"/>
            <a:ext cx="1021080" cy="461665"/>
          </a:xfrm>
          <a:prstGeom prst="rect">
            <a:avLst/>
          </a:prstGeom>
          <a:solidFill>
            <a:srgbClr val="4B5056"/>
          </a:solidFill>
        </p:spPr>
        <p:txBody>
          <a:bodyPr wrap="square" rtlCol="0">
            <a:spAutoFit/>
          </a:bodyPr>
          <a:lstStyle/>
          <a:p>
            <a:pPr defTabSz="609585"/>
            <a:endParaRPr lang="en-US" sz="2400" dirty="0">
              <a:solidFill>
                <a:srgbClr val="262626"/>
              </a:solidFill>
              <a:latin typeface="Arial"/>
            </a:endParaRPr>
          </a:p>
        </p:txBody>
      </p:sp>
    </p:spTree>
    <p:extLst>
      <p:ext uri="{BB962C8B-B14F-4D97-AF65-F5344CB8AC3E}">
        <p14:creationId xmlns:p14="http://schemas.microsoft.com/office/powerpoint/2010/main" val="2554812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75200" y="5140961"/>
            <a:ext cx="1021080" cy="461665"/>
          </a:xfrm>
          <a:prstGeom prst="rect">
            <a:avLst/>
          </a:prstGeom>
          <a:solidFill>
            <a:srgbClr val="4B5056"/>
          </a:solidFill>
        </p:spPr>
        <p:txBody>
          <a:bodyPr wrap="square" rtlCol="0">
            <a:spAutoFit/>
          </a:bodyPr>
          <a:lstStyle/>
          <a:p>
            <a:pPr defTabSz="609585"/>
            <a:endParaRPr lang="en-US" sz="2400" dirty="0">
              <a:solidFill>
                <a:srgbClr val="262626"/>
              </a:solidFill>
              <a:latin typeface="Arial"/>
            </a:endParaRPr>
          </a:p>
        </p:txBody>
      </p:sp>
      <p:sp>
        <p:nvSpPr>
          <p:cNvPr id="3" name="Picture Placeholder 2"/>
          <p:cNvSpPr>
            <a:spLocks noGrp="1"/>
          </p:cNvSpPr>
          <p:nvPr>
            <p:ph type="pic" sz="quarter" idx="10"/>
          </p:nvPr>
        </p:nvSpPr>
        <p:spPr/>
        <p:txBody>
          <a:bodyPr/>
          <a:lstStyle/>
          <a:p>
            <a:endParaRPr lang="en-US"/>
          </a:p>
        </p:txBody>
      </p:sp>
      <p:pic>
        <p:nvPicPr>
          <p:cNvPr id="5" name="Picture 6" descr="https://dl.boxcloud.com/api/2.0/internal_files/462139133956/versions/489106687156/representations/png_paged_2048x2048/content/1.png?access_token=1!_XWWXAP-huI_m274ZgDdjHpKH79xxnPMEDHZs_fawplugVjQePqtB4v-Gy3_xGJIw2InxYWviT-pcAUJGomkQE9WoGhk687ZXP60f9c0-oYJvjcHxQHutioL49a3oaE9SY26o0gdd2gnt7ZL-n_eZ1a23oPSCI3F0dHzj4b8j9RZ8-1f6GYOWKeUACABxf9suenZPRNsc6qrv9UBMPmKQfauaoHnvniPt2TPfgi67jhxxuoBHcEnNiGhQkh4PSjqI85fFM2XM29aHik4GcfdF6gCudN9i62JAIGlIM-bI60t1NrhLrVwAoANbTI9ae9JYi_SQR0jvDInQOLBXrA0bXypIsnK6qIlc9S9e1SA_ggBvo4SpGGJ_Zzxs8N9LBVu4gofMa7OMfyMm9vlY_sifLC2Ddf_ENf4BmuJd0ukdurrubYHTcM3WkI-Z_m_ntdZlV2R350J__gyKqzNgYrH_G-pv8rmeKMiMNhx6iU_owqwp6vQQ5HZ4m2lb_25DAQix2bcwZbf4icgSUkYLLITbiZJaXMXeQqc1TZW2zsxkiECHd72VDqrGKXSmyCKFDIs&amp;box_client_name=box-content-preview&amp;box_client_version=2.17.0"/>
          <p:cNvPicPr>
            <a:picLocks noChangeAspect="1" noChangeArrowheads="1"/>
          </p:cNvPicPr>
          <p:nvPr/>
        </p:nvPicPr>
        <p:blipFill rotWithShape="1">
          <a:blip r:embed="rId3">
            <a:extLst>
              <a:ext uri="{28A0092B-C50C-407E-A947-70E740481C1C}">
                <a14:useLocalDpi xmlns:a14="http://schemas.microsoft.com/office/drawing/2010/main" val="0"/>
              </a:ext>
            </a:extLst>
          </a:blip>
          <a:srcRect r="912"/>
          <a:stretch/>
        </p:blipFill>
        <p:spPr bwMode="auto">
          <a:xfrm>
            <a:off x="0" y="731520"/>
            <a:ext cx="12209489" cy="6160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6420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25224"/>
            <a:ext cx="12192000" cy="8126019"/>
          </a:xfrm>
          <a:prstGeom prst="rect">
            <a:avLst/>
          </a:prstGeom>
        </p:spPr>
      </p:pic>
      <p:sp>
        <p:nvSpPr>
          <p:cNvPr id="7" name="Content Placeholder 6"/>
          <p:cNvSpPr>
            <a:spLocks noGrp="1"/>
          </p:cNvSpPr>
          <p:nvPr>
            <p:ph type="body" sz="quarter" idx="11"/>
          </p:nvPr>
        </p:nvSpPr>
        <p:spPr>
          <a:xfrm>
            <a:off x="1488942" y="3724835"/>
            <a:ext cx="9551094" cy="3275960"/>
          </a:xfrm>
          <a:solidFill>
            <a:schemeClr val="tx1">
              <a:lumMod val="90000"/>
              <a:lumOff val="10000"/>
              <a:alpha val="80000"/>
            </a:schemeClr>
          </a:solidFill>
        </p:spPr>
        <p:txBody>
          <a:bodyPr vert="horz" lIns="274320" tIns="182880" rIns="274320" bIns="182880" numCol="1" spcCol="457200" rtlCol="0" anchor="t">
            <a:noAutofit/>
          </a:bodyPr>
          <a:lstStyle/>
          <a:p>
            <a:r>
              <a:rPr lang="en-US" dirty="0">
                <a:latin typeface="+mn-lt"/>
              </a:rPr>
              <a:t>What is a participants role?</a:t>
            </a:r>
          </a:p>
          <a:p>
            <a:pPr marL="342891" indent="-342891">
              <a:buFont typeface="Arial" panose="020B0604020202020204" pitchFamily="34" charset="0"/>
              <a:buChar char="•"/>
            </a:pPr>
            <a:r>
              <a:rPr lang="en-US" b="0" dirty="0">
                <a:solidFill>
                  <a:schemeClr val="bg1"/>
                </a:solidFill>
                <a:latin typeface="+mn-lt"/>
              </a:rPr>
              <a:t>Identify the target species (or the desire to learn!)</a:t>
            </a:r>
          </a:p>
          <a:p>
            <a:pPr marL="342265" indent="-342265">
              <a:buFont typeface="Arial" panose="020B0604020202020204" pitchFamily="34" charset="0"/>
              <a:buChar char="•"/>
            </a:pPr>
            <a:r>
              <a:rPr lang="en-US" b="0" dirty="0">
                <a:solidFill>
                  <a:schemeClr val="bg1"/>
                </a:solidFill>
                <a:latin typeface="+mn-lt"/>
              </a:rPr>
              <a:t>Be available to conduct point counts for at least one day during count period</a:t>
            </a:r>
          </a:p>
          <a:p>
            <a:pPr marL="342891" indent="-342891">
              <a:buFont typeface="Arial" panose="020B0604020202020204" pitchFamily="34" charset="0"/>
              <a:buChar char="•"/>
            </a:pPr>
            <a:r>
              <a:rPr lang="en-US" b="0" dirty="0">
                <a:solidFill>
                  <a:schemeClr val="bg1"/>
                </a:solidFill>
                <a:latin typeface="+mn-lt"/>
              </a:rPr>
              <a:t>Communicate with the chapter coordinator to plan surveys</a:t>
            </a:r>
          </a:p>
          <a:p>
            <a:pPr marL="342891" indent="-342891">
              <a:buFont typeface="Arial" panose="020B0604020202020204" pitchFamily="34" charset="0"/>
              <a:buChar char="•"/>
            </a:pPr>
            <a:r>
              <a:rPr lang="en-US" b="0" dirty="0">
                <a:solidFill>
                  <a:schemeClr val="bg1"/>
                </a:solidFill>
                <a:latin typeface="+mn-lt"/>
              </a:rPr>
              <a:t>Submit data </a:t>
            </a:r>
          </a:p>
          <a:p>
            <a:pPr marL="342891" indent="-342891">
              <a:buFont typeface="Arial" panose="020B0604020202020204" pitchFamily="34" charset="0"/>
              <a:buChar char="•"/>
            </a:pPr>
            <a:r>
              <a:rPr lang="en-US" b="0" dirty="0">
                <a:solidFill>
                  <a:schemeClr val="bg1"/>
                </a:solidFill>
                <a:latin typeface="+mn-lt"/>
              </a:rPr>
              <a:t>Climate watch is open to birders of all levels!</a:t>
            </a:r>
          </a:p>
        </p:txBody>
      </p:sp>
      <p:sp>
        <p:nvSpPr>
          <p:cNvPr id="8" name="TextBox 7"/>
          <p:cNvSpPr txBox="1"/>
          <p:nvPr/>
        </p:nvSpPr>
        <p:spPr>
          <a:xfrm>
            <a:off x="10682888" y="6618511"/>
            <a:ext cx="1653703" cy="3822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412740" hangingPunct="0"/>
            <a:r>
              <a:rPr lang="en-US" sz="900" cap="all" dirty="0">
                <a:solidFill>
                  <a:srgbClr val="F3F3F3"/>
                </a:solidFill>
                <a:latin typeface="Adobe Garamond Pro"/>
                <a:ea typeface="Adobe Garamond Pro"/>
                <a:cs typeface="Adobe Garamond Pro"/>
                <a:sym typeface="Adobe Garamond Pro"/>
              </a:rPr>
              <a:t>Photo: Camilla </a:t>
            </a:r>
            <a:r>
              <a:rPr lang="en-US" sz="900" cap="all" dirty="0" err="1">
                <a:solidFill>
                  <a:srgbClr val="F3F3F3"/>
                </a:solidFill>
                <a:latin typeface="Adobe Garamond Pro"/>
                <a:ea typeface="Adobe Garamond Pro"/>
                <a:cs typeface="Adobe Garamond Pro"/>
                <a:sym typeface="Adobe Garamond Pro"/>
              </a:rPr>
              <a:t>Cerea</a:t>
            </a:r>
            <a:r>
              <a:rPr lang="en-US" sz="1251" cap="all" dirty="0">
                <a:solidFill>
                  <a:srgbClr val="000000"/>
                </a:solidFill>
                <a:latin typeface="Adobe Garamond Pro"/>
                <a:ea typeface="Adobe Garamond Pro"/>
                <a:cs typeface="Adobe Garamond Pro"/>
                <a:sym typeface="Adobe Garamond Pro"/>
              </a:rPr>
              <a:t>	</a:t>
            </a:r>
          </a:p>
        </p:txBody>
      </p:sp>
    </p:spTree>
    <p:extLst>
      <p:ext uri="{BB962C8B-B14F-4D97-AF65-F5344CB8AC3E}">
        <p14:creationId xmlns:p14="http://schemas.microsoft.com/office/powerpoint/2010/main" val="2249494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8128003"/>
          </a:xfrm>
          <a:prstGeom prst="rect">
            <a:avLst/>
          </a:prstGeom>
        </p:spPr>
      </p:pic>
      <p:sp>
        <p:nvSpPr>
          <p:cNvPr id="7" name="Content Placeholder 6"/>
          <p:cNvSpPr>
            <a:spLocks noGrp="1"/>
          </p:cNvSpPr>
          <p:nvPr>
            <p:ph type="body" sz="quarter" idx="11"/>
          </p:nvPr>
        </p:nvSpPr>
        <p:spPr>
          <a:xfrm>
            <a:off x="840680" y="3373120"/>
            <a:ext cx="10073179" cy="3484880"/>
          </a:xfrm>
        </p:spPr>
        <p:txBody>
          <a:bodyPr/>
          <a:lstStyle/>
          <a:p>
            <a:pPr>
              <a:lnSpc>
                <a:spcPct val="100000"/>
              </a:lnSpc>
            </a:pPr>
            <a:r>
              <a:rPr lang="en-US" dirty="0">
                <a:latin typeface="+mn-lt"/>
              </a:rPr>
              <a:t>What is a coordinators role?</a:t>
            </a:r>
          </a:p>
          <a:p>
            <a:pPr marL="342891" indent="-342891">
              <a:lnSpc>
                <a:spcPct val="100000"/>
              </a:lnSpc>
              <a:buFont typeface="Arial" panose="020B0604020202020204" pitchFamily="34" charset="0"/>
              <a:buChar char="•"/>
            </a:pPr>
            <a:r>
              <a:rPr lang="en-US" b="0" dirty="0">
                <a:solidFill>
                  <a:schemeClr val="bg1"/>
                </a:solidFill>
                <a:latin typeface="+mn-lt"/>
              </a:rPr>
              <a:t>Recruitment/Engagement</a:t>
            </a:r>
          </a:p>
          <a:p>
            <a:pPr marL="891518" lvl="1" indent="-342891">
              <a:lnSpc>
                <a:spcPct val="100000"/>
              </a:lnSpc>
              <a:buFont typeface="Arial" panose="020B0604020202020204" pitchFamily="34" charset="0"/>
              <a:buChar char="•"/>
            </a:pPr>
            <a:r>
              <a:rPr lang="en-US" dirty="0">
                <a:solidFill>
                  <a:schemeClr val="bg1"/>
                </a:solidFill>
                <a:latin typeface="+mn-lt"/>
              </a:rPr>
              <a:t>Regional Coordinator- recruits local coordinators</a:t>
            </a:r>
          </a:p>
          <a:p>
            <a:pPr marL="891518" lvl="1" indent="-342891">
              <a:lnSpc>
                <a:spcPct val="100000"/>
              </a:lnSpc>
              <a:buFont typeface="Arial" panose="020B0604020202020204" pitchFamily="34" charset="0"/>
              <a:buChar char="•"/>
            </a:pPr>
            <a:r>
              <a:rPr lang="en-US" dirty="0">
                <a:solidFill>
                  <a:schemeClr val="bg1"/>
                </a:solidFill>
                <a:latin typeface="+mn-lt"/>
              </a:rPr>
              <a:t>Local coordinator- recruits participants</a:t>
            </a:r>
          </a:p>
          <a:p>
            <a:pPr marL="342891" indent="-342891">
              <a:lnSpc>
                <a:spcPct val="100000"/>
              </a:lnSpc>
              <a:buFont typeface="Arial" panose="020B0604020202020204" pitchFamily="34" charset="0"/>
              <a:buChar char="•"/>
            </a:pPr>
            <a:r>
              <a:rPr lang="en-US" b="0" dirty="0">
                <a:solidFill>
                  <a:schemeClr val="bg1"/>
                </a:solidFill>
                <a:latin typeface="+mn-lt"/>
              </a:rPr>
              <a:t>Pass on science information</a:t>
            </a:r>
          </a:p>
          <a:p>
            <a:pPr marL="342891" indent="-342891">
              <a:lnSpc>
                <a:spcPct val="100000"/>
              </a:lnSpc>
              <a:buFont typeface="Arial" panose="020B0604020202020204" pitchFamily="34" charset="0"/>
              <a:buChar char="•"/>
            </a:pPr>
            <a:r>
              <a:rPr lang="en-US" b="0" dirty="0">
                <a:solidFill>
                  <a:schemeClr val="bg1"/>
                </a:solidFill>
                <a:latin typeface="+mn-lt"/>
              </a:rPr>
              <a:t>Coordinate efforts and data submission</a:t>
            </a:r>
          </a:p>
          <a:p>
            <a:pPr marL="342891" indent="-342891">
              <a:lnSpc>
                <a:spcPct val="100000"/>
              </a:lnSpc>
              <a:buFont typeface="Arial" panose="020B0604020202020204" pitchFamily="34" charset="0"/>
              <a:buChar char="•"/>
            </a:pPr>
            <a:r>
              <a:rPr lang="en-US" b="0" dirty="0">
                <a:solidFill>
                  <a:schemeClr val="bg1"/>
                </a:solidFill>
                <a:latin typeface="+mn-lt"/>
              </a:rPr>
              <a:t>Point of contact with the national Climate Watch team </a:t>
            </a:r>
          </a:p>
          <a:p>
            <a:pPr>
              <a:lnSpc>
                <a:spcPct val="100000"/>
              </a:lnSpc>
            </a:pPr>
            <a:endParaRPr lang="en-US" sz="1600" dirty="0">
              <a:solidFill>
                <a:schemeClr val="bg1"/>
              </a:solidFill>
              <a:latin typeface="+mn-lt"/>
            </a:endParaRPr>
          </a:p>
          <a:p>
            <a:pPr lvl="1">
              <a:lnSpc>
                <a:spcPct val="100000"/>
              </a:lnSpc>
            </a:pPr>
            <a:r>
              <a:rPr lang="en-US" sz="1400" dirty="0">
                <a:solidFill>
                  <a:schemeClr val="bg1"/>
                </a:solidFill>
                <a:latin typeface="+mn-lt"/>
              </a:rPr>
              <a:t>.</a:t>
            </a:r>
          </a:p>
        </p:txBody>
      </p:sp>
      <p:sp>
        <p:nvSpPr>
          <p:cNvPr id="5" name="TextBox 4"/>
          <p:cNvSpPr txBox="1"/>
          <p:nvPr/>
        </p:nvSpPr>
        <p:spPr>
          <a:xfrm>
            <a:off x="9491911" y="7894444"/>
            <a:ext cx="1653703" cy="3822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412740" hangingPunct="0"/>
            <a:r>
              <a:rPr lang="en-US" sz="900" cap="all" dirty="0">
                <a:solidFill>
                  <a:srgbClr val="F3F3F3"/>
                </a:solidFill>
                <a:latin typeface="Adobe Garamond Pro"/>
                <a:ea typeface="Adobe Garamond Pro"/>
                <a:cs typeface="Adobe Garamond Pro"/>
                <a:sym typeface="Adobe Garamond Pro"/>
              </a:rPr>
              <a:t>Photo: Camilla </a:t>
            </a:r>
            <a:r>
              <a:rPr lang="en-US" sz="900" cap="all" dirty="0" err="1">
                <a:solidFill>
                  <a:srgbClr val="F3F3F3"/>
                </a:solidFill>
                <a:latin typeface="Adobe Garamond Pro"/>
                <a:ea typeface="Adobe Garamond Pro"/>
                <a:cs typeface="Adobe Garamond Pro"/>
                <a:sym typeface="Adobe Garamond Pro"/>
              </a:rPr>
              <a:t>Cerea</a:t>
            </a:r>
            <a:r>
              <a:rPr lang="en-US" sz="1251" cap="all" dirty="0">
                <a:solidFill>
                  <a:srgbClr val="000000"/>
                </a:solidFill>
                <a:latin typeface="Adobe Garamond Pro"/>
                <a:ea typeface="Adobe Garamond Pro"/>
                <a:cs typeface="Adobe Garamond Pro"/>
                <a:sym typeface="Adobe Garamond Pro"/>
              </a:rPr>
              <a:t>	</a:t>
            </a:r>
          </a:p>
        </p:txBody>
      </p:sp>
    </p:spTree>
    <p:extLst>
      <p:ext uri="{BB962C8B-B14F-4D97-AF65-F5344CB8AC3E}">
        <p14:creationId xmlns:p14="http://schemas.microsoft.com/office/powerpoint/2010/main" val="180313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8" descr="https://outlook.office.com/owa/climatewatch@audubon.org/service.svc/s/GetAttachmentThumbnail?id=AAMkADM2YzcwOTY2LTMwNzItNGQyMC1hYTNhLWFiNjMxMzViZDdkMABGAAAAAABmfSwN1qMJQqOkeKsRZo%2FFBwCN95usJ%2F9FRaiHgGI%2BMLc%2BAACf5TDuAACN95usJ%2F9FRaiHgGI%2BMLc%2BAACf5UCNAAABEgAQAAytjmSZqCZPqUVvgIJRqhw%3D&amp;thumbnailType=2&amp;X-OWA-CANARY=WcKhwYJjZk6Ym2pxK3aNU0DBCIedRdQY7ToOMcHPBkgeYZXhYWnm-lxe0r7Hc-r8RB1wXcql1Io."/>
          <p:cNvSpPr>
            <a:spLocks noGrp="1" noChangeAspect="1" noChangeArrowheads="1"/>
          </p:cNvSpPr>
          <p:nvPr>
            <p:ph idx="1"/>
          </p:nvPr>
        </p:nvSpPr>
        <p:spPr bwMode="auto">
          <a:xfrm>
            <a:off x="386544" y="1087596"/>
            <a:ext cx="4720813" cy="530077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normAutofit/>
          </a:bodyPr>
          <a:lstStyle/>
          <a:p>
            <a:r>
              <a:rPr lang="en-US" sz="2800" b="0" dirty="0">
                <a:solidFill>
                  <a:srgbClr val="159ADA"/>
                </a:solidFill>
                <a:latin typeface="+mn-lt"/>
              </a:rPr>
              <a:t>Climate Watch is open to birders of all levels!</a:t>
            </a:r>
          </a:p>
          <a:p>
            <a:endParaRPr lang="en-US" sz="2800" b="0" dirty="0">
              <a:solidFill>
                <a:srgbClr val="159ADA"/>
              </a:solidFill>
              <a:latin typeface="+mn-lt"/>
            </a:endParaRPr>
          </a:p>
          <a:p>
            <a:pPr marL="342891" indent="-342891">
              <a:lnSpc>
                <a:spcPct val="100000"/>
              </a:lnSpc>
              <a:buFont typeface="Arial" panose="020B0604020202020204" pitchFamily="34" charset="0"/>
              <a:buChar char="•"/>
            </a:pPr>
            <a:r>
              <a:rPr lang="en-US" sz="2000" b="0" dirty="0">
                <a:solidFill>
                  <a:srgbClr val="159ADA"/>
                </a:solidFill>
                <a:latin typeface="+mn-lt"/>
              </a:rPr>
              <a:t>Partner inexperienced and experienced birders</a:t>
            </a:r>
          </a:p>
          <a:p>
            <a:pPr marL="342891" indent="-342891">
              <a:lnSpc>
                <a:spcPct val="100000"/>
              </a:lnSpc>
              <a:buFont typeface="Arial" panose="020B0604020202020204" pitchFamily="34" charset="0"/>
              <a:buChar char="•"/>
            </a:pPr>
            <a:r>
              <a:rPr lang="en-US" sz="2000" b="0" dirty="0">
                <a:solidFill>
                  <a:srgbClr val="159ADA"/>
                </a:solidFill>
                <a:latin typeface="+mn-lt"/>
              </a:rPr>
              <a:t>Partner inexperienced with more tech savvy</a:t>
            </a:r>
          </a:p>
          <a:p>
            <a:pPr marL="342891" indent="-342891">
              <a:lnSpc>
                <a:spcPct val="100000"/>
              </a:lnSpc>
              <a:buFont typeface="Arial" panose="020B0604020202020204" pitchFamily="34" charset="0"/>
              <a:buChar char="•"/>
            </a:pPr>
            <a:r>
              <a:rPr lang="en-US" sz="2000" b="0" dirty="0">
                <a:solidFill>
                  <a:srgbClr val="159ADA"/>
                </a:solidFill>
                <a:latin typeface="+mn-lt"/>
              </a:rPr>
              <a:t>Coordinator can help select survey points </a:t>
            </a:r>
          </a:p>
          <a:p>
            <a:pPr marL="342891" indent="-342891">
              <a:lnSpc>
                <a:spcPct val="100000"/>
              </a:lnSpc>
              <a:buFont typeface="Arial" panose="020B0604020202020204" pitchFamily="34" charset="0"/>
              <a:buChar char="•"/>
            </a:pPr>
            <a:r>
              <a:rPr lang="en-US" sz="2000" b="0" dirty="0">
                <a:solidFill>
                  <a:srgbClr val="159ADA"/>
                </a:solidFill>
                <a:latin typeface="+mn-lt"/>
              </a:rPr>
              <a:t>Study target species id marks and calls prior to survey</a:t>
            </a:r>
          </a:p>
          <a:p>
            <a:endParaRPr lang="en-US" sz="2400" b="0" dirty="0">
              <a:solidFill>
                <a:srgbClr val="159ADA"/>
              </a:solidFill>
              <a:latin typeface="+mn-lt"/>
            </a:endParaRPr>
          </a:p>
        </p:txBody>
      </p:sp>
      <p:pic>
        <p:nvPicPr>
          <p:cNvPr id="5" name="Picture 4"/>
          <p:cNvPicPr>
            <a:picLocks noChangeAspect="1"/>
          </p:cNvPicPr>
          <p:nvPr/>
        </p:nvPicPr>
        <p:blipFill>
          <a:blip r:embed="rId3"/>
          <a:stretch>
            <a:fillRect/>
          </a:stretch>
        </p:blipFill>
        <p:spPr>
          <a:xfrm>
            <a:off x="5107357" y="858157"/>
            <a:ext cx="6491263" cy="5759656"/>
          </a:xfrm>
          <a:prstGeom prst="rect">
            <a:avLst/>
          </a:prstGeom>
        </p:spPr>
      </p:pic>
    </p:spTree>
    <p:extLst>
      <p:ext uri="{BB962C8B-B14F-4D97-AF65-F5344CB8AC3E}">
        <p14:creationId xmlns:p14="http://schemas.microsoft.com/office/powerpoint/2010/main" val="18165815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CE6D27D-A449-A34B-9682-7616377BACC4}"/>
              </a:ext>
            </a:extLst>
          </p:cNvPr>
          <p:cNvSpPr/>
          <p:nvPr/>
        </p:nvSpPr>
        <p:spPr>
          <a:xfrm>
            <a:off x="7407797" y="-109958"/>
            <a:ext cx="4784203" cy="6967959"/>
          </a:xfrm>
          <a:prstGeom prst="rect">
            <a:avLst/>
          </a:prstGeom>
          <a:solidFill>
            <a:srgbClr val="373A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dirty="0">
              <a:solidFill>
                <a:prstClr val="white"/>
              </a:solidFill>
              <a:latin typeface="Arial"/>
            </a:endParaRPr>
          </a:p>
        </p:txBody>
      </p:sp>
      <p:pic>
        <p:nvPicPr>
          <p:cNvPr id="6" name="Picture 5">
            <a:extLst>
              <a:ext uri="{FF2B5EF4-FFF2-40B4-BE49-F238E27FC236}">
                <a16:creationId xmlns:a16="http://schemas.microsoft.com/office/drawing/2014/main" id="{0868054F-1E0F-814A-B3C0-F60556ECB53E}"/>
              </a:ext>
            </a:extLst>
          </p:cNvPr>
          <p:cNvPicPr>
            <a:picLocks noChangeAspect="1"/>
          </p:cNvPicPr>
          <p:nvPr/>
        </p:nvPicPr>
        <p:blipFill>
          <a:blip r:embed="rId3"/>
          <a:stretch>
            <a:fillRect/>
          </a:stretch>
        </p:blipFill>
        <p:spPr>
          <a:xfrm>
            <a:off x="2" y="-2994560"/>
            <a:ext cx="7585711" cy="9852560"/>
          </a:xfrm>
          <a:prstGeom prst="rect">
            <a:avLst/>
          </a:prstGeom>
        </p:spPr>
      </p:pic>
      <p:sp>
        <p:nvSpPr>
          <p:cNvPr id="10" name="TextBox 9">
            <a:extLst>
              <a:ext uri="{FF2B5EF4-FFF2-40B4-BE49-F238E27FC236}">
                <a16:creationId xmlns:a16="http://schemas.microsoft.com/office/drawing/2014/main" id="{53EB88C2-A447-E145-8FD1-2D0492D139FA}"/>
              </a:ext>
            </a:extLst>
          </p:cNvPr>
          <p:cNvSpPr txBox="1"/>
          <p:nvPr/>
        </p:nvSpPr>
        <p:spPr>
          <a:xfrm>
            <a:off x="6829066" y="1619695"/>
            <a:ext cx="4784204" cy="1754326"/>
          </a:xfrm>
          <a:prstGeom prst="rect">
            <a:avLst/>
          </a:prstGeom>
          <a:noFill/>
        </p:spPr>
        <p:txBody>
          <a:bodyPr wrap="square" rtlCol="0">
            <a:spAutoFit/>
          </a:bodyPr>
          <a:lstStyle/>
          <a:p>
            <a:pPr algn="ctr" defTabSz="609585"/>
            <a:r>
              <a:rPr lang="en-US" sz="2800" b="1" dirty="0">
                <a:solidFill>
                  <a:srgbClr val="BDD781"/>
                </a:solidFill>
                <a:latin typeface="Arial"/>
              </a:rPr>
              <a:t>SURVIVAL BY DEGREES:</a:t>
            </a:r>
          </a:p>
          <a:p>
            <a:pPr algn="ctr" defTabSz="609585"/>
            <a:r>
              <a:rPr lang="en-US" sz="4000" b="1" dirty="0">
                <a:solidFill>
                  <a:prstClr val="white"/>
                </a:solidFill>
                <a:latin typeface="Arial"/>
              </a:rPr>
              <a:t>389 Bird Species on the Brink</a:t>
            </a:r>
          </a:p>
        </p:txBody>
      </p:sp>
    </p:spTree>
    <p:extLst>
      <p:ext uri="{BB962C8B-B14F-4D97-AF65-F5344CB8AC3E}">
        <p14:creationId xmlns:p14="http://schemas.microsoft.com/office/powerpoint/2010/main" val="4117978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Shape 215"/>
          <p:cNvSpPr>
            <a:spLocks noGrp="1"/>
          </p:cNvSpPr>
          <p:nvPr>
            <p:ph type="title"/>
          </p:nvPr>
        </p:nvSpPr>
        <p:spPr>
          <a:prstGeom prst="rect">
            <a:avLst/>
          </a:prstGeom>
        </p:spPr>
        <p:txBody>
          <a:bodyPr/>
          <a:lstStyle/>
          <a:p>
            <a:pPr defTabSz="387974">
              <a:defRPr sz="7050"/>
            </a:pPr>
            <a:r>
              <a:rPr lang="en-US" sz="3733" dirty="0"/>
              <a:t>Climate Watch Protocol</a:t>
            </a:r>
            <a:endParaRPr sz="3733" dirty="0"/>
          </a:p>
        </p:txBody>
      </p:sp>
    </p:spTree>
    <p:extLst>
      <p:ext uri="{BB962C8B-B14F-4D97-AF65-F5344CB8AC3E}">
        <p14:creationId xmlns:p14="http://schemas.microsoft.com/office/powerpoint/2010/main" val="388747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16200000">
            <a:off x="-1395866" y="3108267"/>
            <a:ext cx="3916906" cy="492443"/>
          </a:xfrm>
          <a:prstGeom prst="rect">
            <a:avLst/>
          </a:prstGeom>
        </p:spPr>
        <p:txBody>
          <a:bodyPr wrap="none">
            <a:spAutoFit/>
          </a:bodyPr>
          <a:lstStyle/>
          <a:p>
            <a:r>
              <a:rPr lang="en-US" sz="2600" b="1" dirty="0"/>
              <a:t>Climate Watch Protocol</a:t>
            </a:r>
          </a:p>
        </p:txBody>
      </p:sp>
      <p:pic>
        <p:nvPicPr>
          <p:cNvPr id="3" name="Picture 2" descr="A diagram of a survey&#10;&#10;AI-generated content may be incorrect.">
            <a:extLst>
              <a:ext uri="{FF2B5EF4-FFF2-40B4-BE49-F238E27FC236}">
                <a16:creationId xmlns:a16="http://schemas.microsoft.com/office/drawing/2014/main" id="{3D85CF3E-66F0-6008-EF75-926F6607A512}"/>
              </a:ext>
            </a:extLst>
          </p:cNvPr>
          <p:cNvPicPr>
            <a:picLocks noChangeAspect="1"/>
          </p:cNvPicPr>
          <p:nvPr/>
        </p:nvPicPr>
        <p:blipFill>
          <a:blip r:embed="rId3"/>
          <a:stretch>
            <a:fillRect/>
          </a:stretch>
        </p:blipFill>
        <p:spPr>
          <a:xfrm>
            <a:off x="1643062" y="1975711"/>
            <a:ext cx="9215841" cy="3177798"/>
          </a:xfrm>
          <a:prstGeom prst="rect">
            <a:avLst/>
          </a:prstGeom>
        </p:spPr>
      </p:pic>
    </p:spTree>
    <p:extLst>
      <p:ext uri="{BB962C8B-B14F-4D97-AF65-F5344CB8AC3E}">
        <p14:creationId xmlns:p14="http://schemas.microsoft.com/office/powerpoint/2010/main" val="2124022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15067"/>
          <a:stretch/>
        </p:blipFill>
        <p:spPr>
          <a:xfrm>
            <a:off x="156427" y="1933218"/>
            <a:ext cx="11920655" cy="2318993"/>
          </a:xfrm>
          <a:prstGeom prst="rect">
            <a:avLst/>
          </a:prstGeom>
        </p:spPr>
      </p:pic>
      <p:grpSp>
        <p:nvGrpSpPr>
          <p:cNvPr id="4" name="Group 3"/>
          <p:cNvGrpSpPr/>
          <p:nvPr/>
        </p:nvGrpSpPr>
        <p:grpSpPr>
          <a:xfrm>
            <a:off x="106741" y="4473857"/>
            <a:ext cx="12154295" cy="1920119"/>
            <a:chOff x="48602" y="1484995"/>
            <a:chExt cx="9115721" cy="1440089"/>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02" y="1500907"/>
              <a:ext cx="1689331" cy="1126925"/>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21146" y="1500907"/>
              <a:ext cx="1491793" cy="1126925"/>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21825" y="1484995"/>
              <a:ext cx="1696420" cy="1131327"/>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24126" y="1485376"/>
              <a:ext cx="1696420" cy="1130946"/>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01458" y="1484995"/>
              <a:ext cx="1639455" cy="1142837"/>
            </a:xfrm>
            <a:prstGeom prst="rect">
              <a:avLst/>
            </a:prstGeom>
          </p:spPr>
        </p:pic>
        <p:sp>
          <p:nvSpPr>
            <p:cNvPr id="10" name="TextBox 9"/>
            <p:cNvSpPr txBox="1"/>
            <p:nvPr/>
          </p:nvSpPr>
          <p:spPr>
            <a:xfrm>
              <a:off x="278554" y="2694251"/>
              <a:ext cx="1416504" cy="230833"/>
            </a:xfrm>
            <a:prstGeom prst="rect">
              <a:avLst/>
            </a:prstGeom>
            <a:noFill/>
          </p:spPr>
          <p:txBody>
            <a:bodyPr wrap="square" rtlCol="0">
              <a:spAutoFit/>
            </a:bodyPr>
            <a:lstStyle/>
            <a:p>
              <a:pPr defTabSz="609585"/>
              <a:r>
                <a:rPr lang="en-US" sz="1400" dirty="0">
                  <a:solidFill>
                    <a:srgbClr val="727270"/>
                  </a:solidFill>
                </a:rPr>
                <a:t>American Goldfinch</a:t>
              </a:r>
            </a:p>
          </p:txBody>
        </p:sp>
        <p:sp>
          <p:nvSpPr>
            <p:cNvPr id="11" name="TextBox 10"/>
            <p:cNvSpPr txBox="1"/>
            <p:nvPr/>
          </p:nvSpPr>
          <p:spPr>
            <a:xfrm>
              <a:off x="2165538" y="2694251"/>
              <a:ext cx="1416504" cy="230833"/>
            </a:xfrm>
            <a:prstGeom prst="rect">
              <a:avLst/>
            </a:prstGeom>
            <a:noFill/>
          </p:spPr>
          <p:txBody>
            <a:bodyPr wrap="square" rtlCol="0">
              <a:spAutoFit/>
            </a:bodyPr>
            <a:lstStyle/>
            <a:p>
              <a:pPr defTabSz="609585"/>
              <a:r>
                <a:rPr lang="en-US" sz="1400" dirty="0">
                  <a:solidFill>
                    <a:srgbClr val="727270"/>
                  </a:solidFill>
                </a:rPr>
                <a:t>Lesser Goldfinch</a:t>
              </a:r>
            </a:p>
          </p:txBody>
        </p:sp>
        <p:sp>
          <p:nvSpPr>
            <p:cNvPr id="12" name="TextBox 11"/>
            <p:cNvSpPr txBox="1"/>
            <p:nvPr/>
          </p:nvSpPr>
          <p:spPr>
            <a:xfrm>
              <a:off x="3935275" y="2694251"/>
              <a:ext cx="1416504" cy="230833"/>
            </a:xfrm>
            <a:prstGeom prst="rect">
              <a:avLst/>
            </a:prstGeom>
            <a:noFill/>
          </p:spPr>
          <p:txBody>
            <a:bodyPr wrap="square" rtlCol="0">
              <a:spAutoFit/>
            </a:bodyPr>
            <a:lstStyle/>
            <a:p>
              <a:pPr defTabSz="609585"/>
              <a:r>
                <a:rPr lang="en-US" sz="1400" dirty="0">
                  <a:solidFill>
                    <a:srgbClr val="727270"/>
                  </a:solidFill>
                </a:rPr>
                <a:t>Painted Bunting</a:t>
              </a:r>
            </a:p>
          </p:txBody>
        </p:sp>
        <p:sp>
          <p:nvSpPr>
            <p:cNvPr id="13" name="TextBox 12"/>
            <p:cNvSpPr txBox="1"/>
            <p:nvPr/>
          </p:nvSpPr>
          <p:spPr>
            <a:xfrm>
              <a:off x="5841547" y="2694251"/>
              <a:ext cx="1416504" cy="230833"/>
            </a:xfrm>
            <a:prstGeom prst="rect">
              <a:avLst/>
            </a:prstGeom>
            <a:noFill/>
          </p:spPr>
          <p:txBody>
            <a:bodyPr wrap="square" rtlCol="0">
              <a:spAutoFit/>
            </a:bodyPr>
            <a:lstStyle/>
            <a:p>
              <a:pPr defTabSz="609585"/>
              <a:r>
                <a:rPr lang="en-US" sz="1400" dirty="0">
                  <a:solidFill>
                    <a:srgbClr val="727270"/>
                  </a:solidFill>
                </a:rPr>
                <a:t>Eastern Towhee</a:t>
              </a:r>
            </a:p>
          </p:txBody>
        </p:sp>
        <p:sp>
          <p:nvSpPr>
            <p:cNvPr id="14" name="TextBox 13"/>
            <p:cNvSpPr txBox="1"/>
            <p:nvPr/>
          </p:nvSpPr>
          <p:spPr>
            <a:xfrm>
              <a:off x="7747819" y="2694251"/>
              <a:ext cx="1416504" cy="230833"/>
            </a:xfrm>
            <a:prstGeom prst="rect">
              <a:avLst/>
            </a:prstGeom>
            <a:noFill/>
          </p:spPr>
          <p:txBody>
            <a:bodyPr wrap="square" rtlCol="0">
              <a:spAutoFit/>
            </a:bodyPr>
            <a:lstStyle/>
            <a:p>
              <a:pPr defTabSz="609585"/>
              <a:r>
                <a:rPr lang="en-US" sz="1400" dirty="0">
                  <a:solidFill>
                    <a:srgbClr val="727270"/>
                  </a:solidFill>
                </a:rPr>
                <a:t>Spotted Towhee</a:t>
              </a:r>
            </a:p>
          </p:txBody>
        </p:sp>
      </p:grpSp>
      <p:sp>
        <p:nvSpPr>
          <p:cNvPr id="15" name="Rectangle 14"/>
          <p:cNvSpPr/>
          <p:nvPr/>
        </p:nvSpPr>
        <p:spPr>
          <a:xfrm>
            <a:off x="225232" y="1047908"/>
            <a:ext cx="4267900" cy="461665"/>
          </a:xfrm>
          <a:prstGeom prst="rect">
            <a:avLst/>
          </a:prstGeom>
        </p:spPr>
        <p:txBody>
          <a:bodyPr wrap="none">
            <a:spAutoFit/>
          </a:bodyPr>
          <a:lstStyle/>
          <a:p>
            <a:r>
              <a:rPr lang="en-US" sz="2400" b="1" dirty="0"/>
              <a:t>Step 1: </a:t>
            </a:r>
            <a:r>
              <a:rPr lang="en-US" sz="2400" dirty="0"/>
              <a:t>Select Target Species</a:t>
            </a:r>
          </a:p>
        </p:txBody>
      </p:sp>
      <p:pic>
        <p:nvPicPr>
          <p:cNvPr id="16" name="Picture 15"/>
          <p:cNvPicPr>
            <a:picLocks noChangeAspect="1"/>
          </p:cNvPicPr>
          <p:nvPr/>
        </p:nvPicPr>
        <p:blipFill>
          <a:blip r:embed="rId9"/>
          <a:stretch>
            <a:fillRect/>
          </a:stretch>
        </p:blipFill>
        <p:spPr>
          <a:xfrm>
            <a:off x="10345482" y="99230"/>
            <a:ext cx="1723851" cy="1925176"/>
          </a:xfrm>
          <a:prstGeom prst="rect">
            <a:avLst/>
          </a:prstGeom>
        </p:spPr>
      </p:pic>
    </p:spTree>
    <p:extLst>
      <p:ext uri="{BB962C8B-B14F-4D97-AF65-F5344CB8AC3E}">
        <p14:creationId xmlns:p14="http://schemas.microsoft.com/office/powerpoint/2010/main" val="1540952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3D39C5-A9C3-9724-DF40-6DD000041537}"/>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1010CB35-02A0-25A7-FEE0-58419B154FC0}"/>
              </a:ext>
            </a:extLst>
          </p:cNvPr>
          <p:cNvSpPr txBox="1">
            <a:spLocks/>
          </p:cNvSpPr>
          <p:nvPr/>
        </p:nvSpPr>
        <p:spPr>
          <a:xfrm>
            <a:off x="335280" y="195263"/>
            <a:ext cx="10972800" cy="531812"/>
          </a:xfrm>
          <a:prstGeom prst="rect">
            <a:avLst/>
          </a:prstGeom>
        </p:spPr>
        <p:txBody>
          <a:bodyPr vert="horz" lIns="0" tIns="0" rIns="0" bIns="0" rtlCol="0" anchor="t" anchorCtr="0">
            <a:noAutofit/>
          </a:bodyPr>
          <a:lstStyle>
            <a:lvl1pPr algn="l" defTabSz="609585" rtl="0" eaLnBrk="1" latinLnBrk="0" hangingPunct="1">
              <a:lnSpc>
                <a:spcPts val="2667"/>
              </a:lnSpc>
              <a:spcBef>
                <a:spcPct val="0"/>
              </a:spcBef>
              <a:buNone/>
              <a:defRPr sz="2667" b="1" i="0" kern="1200" spc="-27">
                <a:solidFill>
                  <a:schemeClr val="tx1"/>
                </a:solidFill>
                <a:latin typeface="Arial" panose="020B0604020202020204" pitchFamily="34" charset="0"/>
                <a:ea typeface="+mj-ea"/>
                <a:cs typeface="Arial" panose="020B0604020202020204" pitchFamily="34" charset="0"/>
              </a:defRPr>
            </a:lvl1pPr>
          </a:lstStyle>
          <a:p>
            <a:r>
              <a:rPr lang="en-US" sz="2650" dirty="0">
                <a:latin typeface="+mn-lt"/>
                <a:ea typeface="+mn-ea"/>
                <a:cs typeface="Arial"/>
              </a:rPr>
              <a:t>Step 1: Select Target Species</a:t>
            </a:r>
          </a:p>
        </p:txBody>
      </p:sp>
      <p:pic>
        <p:nvPicPr>
          <p:cNvPr id="2" name="Picture 1" descr="A screenshot of a map&#10;&#10;AI-generated content may be incorrect.">
            <a:extLst>
              <a:ext uri="{FF2B5EF4-FFF2-40B4-BE49-F238E27FC236}">
                <a16:creationId xmlns:a16="http://schemas.microsoft.com/office/drawing/2014/main" id="{5AF25589-12BF-EDFA-B612-4CD7C29F41EA}"/>
              </a:ext>
            </a:extLst>
          </p:cNvPr>
          <p:cNvPicPr>
            <a:picLocks noChangeAspect="1"/>
          </p:cNvPicPr>
          <p:nvPr/>
        </p:nvPicPr>
        <p:blipFill>
          <a:blip r:embed="rId3"/>
          <a:stretch>
            <a:fillRect/>
          </a:stretch>
        </p:blipFill>
        <p:spPr>
          <a:xfrm>
            <a:off x="201282" y="1365037"/>
            <a:ext cx="11846945" cy="5304550"/>
          </a:xfrm>
          <a:prstGeom prst="rect">
            <a:avLst/>
          </a:prstGeom>
        </p:spPr>
      </p:pic>
      <p:pic>
        <p:nvPicPr>
          <p:cNvPr id="5" name="Picture Placeholder 9" descr="A bird on a branch with pink flowers&#10;&#10;AI-generated content may be incorrect.">
            <a:extLst>
              <a:ext uri="{FF2B5EF4-FFF2-40B4-BE49-F238E27FC236}">
                <a16:creationId xmlns:a16="http://schemas.microsoft.com/office/drawing/2014/main" id="{87E0305B-8B81-1EEF-0E52-F622CFF71129}"/>
              </a:ext>
            </a:extLst>
          </p:cNvPr>
          <p:cNvPicPr>
            <a:picLocks noChangeAspect="1"/>
          </p:cNvPicPr>
          <p:nvPr/>
        </p:nvPicPr>
        <p:blipFill>
          <a:blip r:embed="rId4"/>
          <a:srcRect l="27123" t="14343" r="-274" b="13944"/>
          <a:stretch>
            <a:fillRect/>
          </a:stretch>
        </p:blipFill>
        <p:spPr>
          <a:xfrm>
            <a:off x="4758906" y="3370056"/>
            <a:ext cx="1905182" cy="1295041"/>
          </a:xfrm>
          <a:prstGeom prst="ellipse">
            <a:avLst/>
          </a:prstGeom>
        </p:spPr>
      </p:pic>
      <p:sp>
        <p:nvSpPr>
          <p:cNvPr id="7" name="Rectangle 6">
            <a:extLst>
              <a:ext uri="{FF2B5EF4-FFF2-40B4-BE49-F238E27FC236}">
                <a16:creationId xmlns:a16="http://schemas.microsoft.com/office/drawing/2014/main" id="{E0444238-4B82-953F-9BEC-CBCB7884AEEF}"/>
              </a:ext>
            </a:extLst>
          </p:cNvPr>
          <p:cNvSpPr/>
          <p:nvPr/>
        </p:nvSpPr>
        <p:spPr>
          <a:xfrm>
            <a:off x="7150510" y="6118122"/>
            <a:ext cx="4933335" cy="58256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cs typeface="Arial"/>
              </a:rPr>
              <a:t>Online Resource: </a:t>
            </a:r>
            <a:r>
              <a:rPr lang="en-US" b="1" dirty="0">
                <a:cs typeface="Arial"/>
              </a:rPr>
              <a:t>Getting Started Tutorial</a:t>
            </a:r>
            <a:endParaRPr lang="en-US" b="1">
              <a:cs typeface="Arial"/>
            </a:endParaRPr>
          </a:p>
        </p:txBody>
      </p:sp>
      <p:pic>
        <p:nvPicPr>
          <p:cNvPr id="8" name="Picture 7" descr="A black rectangle with white text&#10;&#10;AI-generated content may be incorrect.">
            <a:extLst>
              <a:ext uri="{FF2B5EF4-FFF2-40B4-BE49-F238E27FC236}">
                <a16:creationId xmlns:a16="http://schemas.microsoft.com/office/drawing/2014/main" id="{5BBF2214-E061-7873-A9AB-EB924E6EBB79}"/>
              </a:ext>
            </a:extLst>
          </p:cNvPr>
          <p:cNvPicPr>
            <a:picLocks noChangeAspect="1"/>
          </p:cNvPicPr>
          <p:nvPr/>
        </p:nvPicPr>
        <p:blipFill>
          <a:blip r:embed="rId5"/>
          <a:stretch>
            <a:fillRect/>
          </a:stretch>
        </p:blipFill>
        <p:spPr>
          <a:xfrm>
            <a:off x="5827149" y="334604"/>
            <a:ext cx="3143250" cy="781050"/>
          </a:xfrm>
          <a:prstGeom prst="rect">
            <a:avLst/>
          </a:prstGeom>
        </p:spPr>
      </p:pic>
    </p:spTree>
    <p:extLst>
      <p:ext uri="{BB962C8B-B14F-4D97-AF65-F5344CB8AC3E}">
        <p14:creationId xmlns:p14="http://schemas.microsoft.com/office/powerpoint/2010/main" val="742085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332BA-35BE-CCD4-827D-ED69C82134DB}"/>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2A73C826-5D80-0866-611F-1F4E24D8EA55}"/>
              </a:ext>
            </a:extLst>
          </p:cNvPr>
          <p:cNvSpPr txBox="1">
            <a:spLocks/>
          </p:cNvSpPr>
          <p:nvPr/>
        </p:nvSpPr>
        <p:spPr>
          <a:xfrm>
            <a:off x="335280" y="195263"/>
            <a:ext cx="10972800" cy="531812"/>
          </a:xfrm>
          <a:prstGeom prst="rect">
            <a:avLst/>
          </a:prstGeom>
        </p:spPr>
        <p:txBody>
          <a:bodyPr vert="horz" lIns="0" tIns="0" rIns="0" bIns="0" rtlCol="0" anchor="t" anchorCtr="0">
            <a:noAutofit/>
          </a:bodyPr>
          <a:lstStyle>
            <a:lvl1pPr algn="l" defTabSz="609585" rtl="0" eaLnBrk="1" latinLnBrk="0" hangingPunct="1">
              <a:lnSpc>
                <a:spcPts val="2667"/>
              </a:lnSpc>
              <a:spcBef>
                <a:spcPct val="0"/>
              </a:spcBef>
              <a:buNone/>
              <a:defRPr sz="2667" b="1" i="0" kern="1200" spc="-27">
                <a:solidFill>
                  <a:schemeClr val="tx1"/>
                </a:solidFill>
                <a:latin typeface="Arial" panose="020B0604020202020204" pitchFamily="34" charset="0"/>
                <a:ea typeface="+mj-ea"/>
                <a:cs typeface="Arial" panose="020B0604020202020204" pitchFamily="34" charset="0"/>
              </a:defRPr>
            </a:lvl1pPr>
          </a:lstStyle>
          <a:p>
            <a:r>
              <a:rPr lang="en-US" sz="2650" dirty="0">
                <a:latin typeface="+mn-lt"/>
                <a:ea typeface="+mn-ea"/>
                <a:cs typeface="Arial"/>
              </a:rPr>
              <a:t>Step 1: Select Target Species</a:t>
            </a:r>
          </a:p>
        </p:txBody>
      </p:sp>
      <p:pic>
        <p:nvPicPr>
          <p:cNvPr id="8" name="Picture 7" descr="A screenshot of a map&#10;&#10;AI-generated content may be incorrect.">
            <a:extLst>
              <a:ext uri="{FF2B5EF4-FFF2-40B4-BE49-F238E27FC236}">
                <a16:creationId xmlns:a16="http://schemas.microsoft.com/office/drawing/2014/main" id="{0C3A559C-287A-CB34-FD38-8DD7A8175552}"/>
              </a:ext>
            </a:extLst>
          </p:cNvPr>
          <p:cNvPicPr>
            <a:picLocks noChangeAspect="1"/>
          </p:cNvPicPr>
          <p:nvPr/>
        </p:nvPicPr>
        <p:blipFill>
          <a:blip r:embed="rId3"/>
          <a:stretch>
            <a:fillRect/>
          </a:stretch>
        </p:blipFill>
        <p:spPr>
          <a:xfrm>
            <a:off x="2971800" y="930071"/>
            <a:ext cx="9134475" cy="5248275"/>
          </a:xfrm>
          <a:prstGeom prst="rect">
            <a:avLst/>
          </a:prstGeom>
        </p:spPr>
      </p:pic>
      <p:pic>
        <p:nvPicPr>
          <p:cNvPr id="9" name="Picture 8" descr="A collage of different birds&#10;&#10;AI-generated content may be incorrect.">
            <a:extLst>
              <a:ext uri="{FF2B5EF4-FFF2-40B4-BE49-F238E27FC236}">
                <a16:creationId xmlns:a16="http://schemas.microsoft.com/office/drawing/2014/main" id="{92E59A3A-F606-71D3-401D-3AE55C155B08}"/>
              </a:ext>
            </a:extLst>
          </p:cNvPr>
          <p:cNvPicPr>
            <a:picLocks noChangeAspect="1"/>
          </p:cNvPicPr>
          <p:nvPr/>
        </p:nvPicPr>
        <p:blipFill>
          <a:blip r:embed="rId4"/>
          <a:stretch>
            <a:fillRect/>
          </a:stretch>
        </p:blipFill>
        <p:spPr>
          <a:xfrm>
            <a:off x="284214" y="2015767"/>
            <a:ext cx="2383093" cy="3039089"/>
          </a:xfrm>
          <a:prstGeom prst="rect">
            <a:avLst/>
          </a:prstGeom>
        </p:spPr>
      </p:pic>
      <p:sp>
        <p:nvSpPr>
          <p:cNvPr id="4" name="Rectangle 3">
            <a:extLst>
              <a:ext uri="{FF2B5EF4-FFF2-40B4-BE49-F238E27FC236}">
                <a16:creationId xmlns:a16="http://schemas.microsoft.com/office/drawing/2014/main" id="{0D8F6724-AE2D-72B0-7FC9-F852803E1D6A}"/>
              </a:ext>
            </a:extLst>
          </p:cNvPr>
          <p:cNvSpPr/>
          <p:nvPr/>
        </p:nvSpPr>
        <p:spPr>
          <a:xfrm>
            <a:off x="7150510" y="6118122"/>
            <a:ext cx="4933335" cy="58256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cs typeface="Arial"/>
              </a:rPr>
              <a:t>Online Resource: </a:t>
            </a:r>
            <a:r>
              <a:rPr lang="en-US" b="1" dirty="0">
                <a:cs typeface="Arial"/>
              </a:rPr>
              <a:t>Getting Started Tutorial</a:t>
            </a:r>
            <a:endParaRPr lang="en-US" b="1">
              <a:cs typeface="Arial"/>
            </a:endParaRPr>
          </a:p>
        </p:txBody>
      </p:sp>
    </p:spTree>
    <p:extLst>
      <p:ext uri="{BB962C8B-B14F-4D97-AF65-F5344CB8AC3E}">
        <p14:creationId xmlns:p14="http://schemas.microsoft.com/office/powerpoint/2010/main" val="3174251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7DCA70-16CB-DF9F-2655-4113D6567C8F}"/>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D826EC42-0B55-D817-2A83-B241FD53B29B}"/>
              </a:ext>
            </a:extLst>
          </p:cNvPr>
          <p:cNvSpPr txBox="1">
            <a:spLocks/>
          </p:cNvSpPr>
          <p:nvPr/>
        </p:nvSpPr>
        <p:spPr>
          <a:xfrm>
            <a:off x="335280" y="195263"/>
            <a:ext cx="10972800" cy="531812"/>
          </a:xfrm>
          <a:prstGeom prst="rect">
            <a:avLst/>
          </a:prstGeom>
        </p:spPr>
        <p:txBody>
          <a:bodyPr vert="horz" lIns="0" tIns="0" rIns="0" bIns="0" rtlCol="0" anchor="t" anchorCtr="0">
            <a:noAutofit/>
          </a:bodyPr>
          <a:lstStyle>
            <a:lvl1pPr algn="l" defTabSz="609585" rtl="0" eaLnBrk="1" latinLnBrk="0" hangingPunct="1">
              <a:lnSpc>
                <a:spcPts val="2667"/>
              </a:lnSpc>
              <a:spcBef>
                <a:spcPct val="0"/>
              </a:spcBef>
              <a:buNone/>
              <a:defRPr sz="2667" b="1" i="0" kern="1200" spc="-27">
                <a:solidFill>
                  <a:schemeClr val="tx1"/>
                </a:solidFill>
                <a:latin typeface="Arial" panose="020B0604020202020204" pitchFamily="34" charset="0"/>
                <a:ea typeface="+mj-ea"/>
                <a:cs typeface="Arial" panose="020B0604020202020204" pitchFamily="34" charset="0"/>
              </a:defRPr>
            </a:lvl1pPr>
          </a:lstStyle>
          <a:p>
            <a:r>
              <a:rPr lang="en-US" sz="2650" dirty="0">
                <a:latin typeface="+mn-lt"/>
                <a:ea typeface="+mn-ea"/>
                <a:cs typeface="Arial"/>
              </a:rPr>
              <a:t>Step 1: Select Target Species</a:t>
            </a:r>
          </a:p>
        </p:txBody>
      </p:sp>
      <p:pic>
        <p:nvPicPr>
          <p:cNvPr id="5" name="Picture Placeholder 9" descr="A bird on a branch with pink flowers&#10;&#10;AI-generated content may be incorrect.">
            <a:extLst>
              <a:ext uri="{FF2B5EF4-FFF2-40B4-BE49-F238E27FC236}">
                <a16:creationId xmlns:a16="http://schemas.microsoft.com/office/drawing/2014/main" id="{A9355FD2-8BE3-4C02-7AAF-45E9DF156AC8}"/>
              </a:ext>
            </a:extLst>
          </p:cNvPr>
          <p:cNvPicPr>
            <a:picLocks noChangeAspect="1"/>
          </p:cNvPicPr>
          <p:nvPr/>
        </p:nvPicPr>
        <p:blipFill>
          <a:blip r:embed="rId3"/>
          <a:srcRect l="27123" t="14343" r="-274" b="13944"/>
          <a:stretch>
            <a:fillRect/>
          </a:stretch>
        </p:blipFill>
        <p:spPr>
          <a:xfrm>
            <a:off x="331146" y="2275753"/>
            <a:ext cx="3630000" cy="2489984"/>
          </a:xfrm>
          <a:prstGeom prst="rect">
            <a:avLst/>
          </a:prstGeom>
        </p:spPr>
      </p:pic>
      <p:pic>
        <p:nvPicPr>
          <p:cNvPr id="6" name="Picture 5" descr="A screenshot of a map&#10;&#10;AI-generated content may be incorrect.">
            <a:extLst>
              <a:ext uri="{FF2B5EF4-FFF2-40B4-BE49-F238E27FC236}">
                <a16:creationId xmlns:a16="http://schemas.microsoft.com/office/drawing/2014/main" id="{B1121B34-386A-3A50-76DF-224890EDF124}"/>
              </a:ext>
            </a:extLst>
          </p:cNvPr>
          <p:cNvPicPr>
            <a:picLocks noChangeAspect="1"/>
          </p:cNvPicPr>
          <p:nvPr/>
        </p:nvPicPr>
        <p:blipFill>
          <a:blip r:embed="rId4"/>
          <a:stretch>
            <a:fillRect/>
          </a:stretch>
        </p:blipFill>
        <p:spPr>
          <a:xfrm>
            <a:off x="4373494" y="832263"/>
            <a:ext cx="7571316" cy="5506528"/>
          </a:xfrm>
          <a:prstGeom prst="rect">
            <a:avLst/>
          </a:prstGeom>
        </p:spPr>
      </p:pic>
      <p:sp>
        <p:nvSpPr>
          <p:cNvPr id="4" name="Rectangle 3">
            <a:extLst>
              <a:ext uri="{FF2B5EF4-FFF2-40B4-BE49-F238E27FC236}">
                <a16:creationId xmlns:a16="http://schemas.microsoft.com/office/drawing/2014/main" id="{F4C90294-85D2-EF96-87DB-D8FDA4A0D214}"/>
              </a:ext>
            </a:extLst>
          </p:cNvPr>
          <p:cNvSpPr/>
          <p:nvPr/>
        </p:nvSpPr>
        <p:spPr>
          <a:xfrm>
            <a:off x="7150510" y="6118122"/>
            <a:ext cx="4933335" cy="58256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cs typeface="Arial"/>
              </a:rPr>
              <a:t>Online Resource: </a:t>
            </a:r>
            <a:r>
              <a:rPr lang="en-US" b="1" dirty="0">
                <a:cs typeface="Arial"/>
              </a:rPr>
              <a:t>Getting Started Tutorial</a:t>
            </a:r>
            <a:endParaRPr lang="en-US" b="1">
              <a:cs typeface="Arial"/>
            </a:endParaRPr>
          </a:p>
        </p:txBody>
      </p:sp>
    </p:spTree>
    <p:extLst>
      <p:ext uri="{BB962C8B-B14F-4D97-AF65-F5344CB8AC3E}">
        <p14:creationId xmlns:p14="http://schemas.microsoft.com/office/powerpoint/2010/main" val="705655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159488" y="173999"/>
            <a:ext cx="10972800" cy="531812"/>
          </a:xfrm>
          <a:prstGeom prst="rect">
            <a:avLst/>
          </a:prstGeom>
        </p:spPr>
        <p:txBody>
          <a:bodyPr vert="horz" lIns="0" tIns="0" rIns="0" bIns="0" rtlCol="0" anchor="t" anchorCtr="0">
            <a:normAutofit/>
          </a:bodyPr>
          <a:lstStyle>
            <a:lvl1pPr algn="l" defTabSz="457200" rtl="0" eaLnBrk="1" latinLnBrk="0" hangingPunct="1">
              <a:spcBef>
                <a:spcPct val="0"/>
              </a:spcBef>
              <a:buNone/>
              <a:defRPr sz="3200" kern="1200">
                <a:solidFill>
                  <a:schemeClr val="bg1"/>
                </a:solidFill>
                <a:latin typeface="+mj-lt"/>
                <a:ea typeface="+mj-ea"/>
                <a:cs typeface="+mj-cs"/>
              </a:defRPr>
            </a:lvl1pPr>
          </a:lstStyle>
          <a:p>
            <a:pPr defTabSz="609585">
              <a:defRPr/>
            </a:pPr>
            <a:r>
              <a:rPr lang="en-US" sz="2650" b="1" spc="-27" dirty="0">
                <a:solidFill>
                  <a:schemeClr val="tx1"/>
                </a:solidFill>
                <a:latin typeface="+mn-lt"/>
                <a:ea typeface="+mn-ea"/>
                <a:cs typeface="Arial"/>
              </a:rPr>
              <a:t>Step 2: Select &amp; Claim Squares to Survey</a:t>
            </a:r>
          </a:p>
        </p:txBody>
      </p:sp>
      <p:pic>
        <p:nvPicPr>
          <p:cNvPr id="5" name="Picture 4" descr="A screenshot of a map&#10;&#10;AI-generated content may be incorrect.">
            <a:extLst>
              <a:ext uri="{FF2B5EF4-FFF2-40B4-BE49-F238E27FC236}">
                <a16:creationId xmlns:a16="http://schemas.microsoft.com/office/drawing/2014/main" id="{F5BFBF0A-AFD9-EFB3-A8A8-C5CF035BAAAF}"/>
              </a:ext>
            </a:extLst>
          </p:cNvPr>
          <p:cNvPicPr>
            <a:picLocks noChangeAspect="1"/>
          </p:cNvPicPr>
          <p:nvPr/>
        </p:nvPicPr>
        <p:blipFill>
          <a:blip r:embed="rId3"/>
          <a:stretch>
            <a:fillRect/>
          </a:stretch>
        </p:blipFill>
        <p:spPr>
          <a:xfrm>
            <a:off x="0" y="1218206"/>
            <a:ext cx="12192000" cy="4513881"/>
          </a:xfrm>
          <a:prstGeom prst="rect">
            <a:avLst/>
          </a:prstGeom>
        </p:spPr>
      </p:pic>
      <p:sp>
        <p:nvSpPr>
          <p:cNvPr id="3" name="Rectangle 2">
            <a:extLst>
              <a:ext uri="{FF2B5EF4-FFF2-40B4-BE49-F238E27FC236}">
                <a16:creationId xmlns:a16="http://schemas.microsoft.com/office/drawing/2014/main" id="{034CD255-AC70-3F45-83E1-7C1AC4FAA798}"/>
              </a:ext>
            </a:extLst>
          </p:cNvPr>
          <p:cNvSpPr/>
          <p:nvPr/>
        </p:nvSpPr>
        <p:spPr>
          <a:xfrm>
            <a:off x="7150510" y="6118122"/>
            <a:ext cx="4933335" cy="58256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cs typeface="Arial"/>
              </a:rPr>
              <a:t>Online Resource: </a:t>
            </a:r>
            <a:r>
              <a:rPr lang="en-US" b="1" dirty="0">
                <a:cs typeface="Arial"/>
              </a:rPr>
              <a:t>Getting Started Tutorial</a:t>
            </a:r>
            <a:endParaRPr lang="en-US" b="1">
              <a:cs typeface="Arial"/>
            </a:endParaRPr>
          </a:p>
        </p:txBody>
      </p:sp>
    </p:spTree>
    <p:extLst>
      <p:ext uri="{BB962C8B-B14F-4D97-AF65-F5344CB8AC3E}">
        <p14:creationId xmlns:p14="http://schemas.microsoft.com/office/powerpoint/2010/main" val="36470325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84018" y="439904"/>
            <a:ext cx="4343399" cy="1938992"/>
          </a:xfrm>
          <a:prstGeom prst="rect">
            <a:avLst/>
          </a:prstGeom>
        </p:spPr>
        <p:txBody>
          <a:bodyPr wrap="square">
            <a:spAutoFit/>
          </a:bodyPr>
          <a:lstStyle/>
          <a:p>
            <a:pPr algn="ctr" defTabSz="609585">
              <a:defRPr/>
            </a:pPr>
            <a:endParaRPr lang="en-US" sz="2400" b="1" dirty="0">
              <a:solidFill>
                <a:srgbClr val="159ADA"/>
              </a:solidFill>
              <a:latin typeface="Open Sans" panose="020B0606030504020204" pitchFamily="34" charset="0"/>
              <a:ea typeface="Open Sans" panose="020B0606030504020204" pitchFamily="34" charset="0"/>
              <a:cs typeface="Open Sans" panose="020B0606030504020204" pitchFamily="34" charset="0"/>
            </a:endParaRPr>
          </a:p>
          <a:p>
            <a:pPr defTabSz="609585">
              <a:defRPr/>
            </a:pPr>
            <a:endParaRPr lang="en-US" sz="2400" dirty="0">
              <a:solidFill>
                <a:srgbClr val="159ADA"/>
              </a:solidFill>
              <a:latin typeface="Open Sans" panose="020B0606030504020204" pitchFamily="34" charset="0"/>
              <a:ea typeface="Open Sans" panose="020B0606030504020204" pitchFamily="34" charset="0"/>
              <a:cs typeface="Open Sans" panose="020B0606030504020204" pitchFamily="34" charset="0"/>
            </a:endParaRPr>
          </a:p>
          <a:p>
            <a:pPr defTabSz="609585">
              <a:defRPr/>
            </a:pPr>
            <a:endParaRPr lang="en-US" sz="2400" dirty="0">
              <a:solidFill>
                <a:srgbClr val="159ADA"/>
              </a:solidFill>
              <a:latin typeface="Open Sans" panose="020B0606030504020204" pitchFamily="34" charset="0"/>
              <a:ea typeface="Open Sans" panose="020B0606030504020204" pitchFamily="34" charset="0"/>
              <a:cs typeface="Open Sans" panose="020B0606030504020204" pitchFamily="34" charset="0"/>
            </a:endParaRPr>
          </a:p>
          <a:p>
            <a:pPr defTabSz="609585">
              <a:defRPr/>
            </a:pPr>
            <a:endParaRPr lang="en-US" sz="2400" dirty="0">
              <a:solidFill>
                <a:srgbClr val="159ADA"/>
              </a:solidFill>
              <a:latin typeface="Open Sans" panose="020B0606030504020204" pitchFamily="34" charset="0"/>
              <a:ea typeface="Open Sans" panose="020B0606030504020204" pitchFamily="34" charset="0"/>
              <a:cs typeface="Open Sans" panose="020B0606030504020204" pitchFamily="34" charset="0"/>
            </a:endParaRPr>
          </a:p>
          <a:p>
            <a:pPr defTabSz="609585">
              <a:defRPr/>
            </a:pPr>
            <a:endParaRPr lang="en-US" sz="2400" dirty="0">
              <a:solidFill>
                <a:srgbClr val="159AD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1"/>
          <p:cNvSpPr txBox="1">
            <a:spLocks/>
          </p:cNvSpPr>
          <p:nvPr/>
        </p:nvSpPr>
        <p:spPr>
          <a:xfrm>
            <a:off x="159488" y="173999"/>
            <a:ext cx="10972800" cy="531812"/>
          </a:xfrm>
          <a:prstGeom prst="rect">
            <a:avLst/>
          </a:prstGeom>
        </p:spPr>
        <p:txBody>
          <a:bodyPr vert="horz" lIns="0" tIns="0" rIns="0" bIns="0" rtlCol="0" anchor="t" anchorCtr="0">
            <a:normAutofit/>
          </a:bodyPr>
          <a:lstStyle>
            <a:lvl1pPr algn="l" defTabSz="457200" rtl="0" eaLnBrk="1" latinLnBrk="0" hangingPunct="1">
              <a:spcBef>
                <a:spcPct val="0"/>
              </a:spcBef>
              <a:buNone/>
              <a:defRPr sz="3200" kern="1200">
                <a:solidFill>
                  <a:schemeClr val="bg1"/>
                </a:solidFill>
                <a:latin typeface="+mj-lt"/>
                <a:ea typeface="+mj-ea"/>
                <a:cs typeface="+mj-cs"/>
              </a:defRPr>
            </a:lvl1pPr>
          </a:lstStyle>
          <a:p>
            <a:pPr defTabSz="609585">
              <a:defRPr/>
            </a:pPr>
            <a:r>
              <a:rPr lang="en-US" sz="2650" b="1" spc="-27" dirty="0">
                <a:solidFill>
                  <a:schemeClr val="tx1"/>
                </a:solidFill>
                <a:latin typeface="+mn-lt"/>
                <a:ea typeface="+mn-ea"/>
                <a:cs typeface="Arial"/>
              </a:rPr>
              <a:t>Step 3: Plan Survey Locations</a:t>
            </a:r>
          </a:p>
        </p:txBody>
      </p:sp>
      <p:pic>
        <p:nvPicPr>
          <p:cNvPr id="2" name="Picture 1" descr="A screenshot of a map&#10;&#10;AI-generated content may be incorrect.">
            <a:extLst>
              <a:ext uri="{FF2B5EF4-FFF2-40B4-BE49-F238E27FC236}">
                <a16:creationId xmlns:a16="http://schemas.microsoft.com/office/drawing/2014/main" id="{5CB25679-AF3E-8662-8A04-20CE9436C8C7}"/>
              </a:ext>
            </a:extLst>
          </p:cNvPr>
          <p:cNvPicPr>
            <a:picLocks noChangeAspect="1"/>
          </p:cNvPicPr>
          <p:nvPr/>
        </p:nvPicPr>
        <p:blipFill>
          <a:blip r:embed="rId3"/>
          <a:stretch>
            <a:fillRect/>
          </a:stretch>
        </p:blipFill>
        <p:spPr>
          <a:xfrm>
            <a:off x="0" y="819196"/>
            <a:ext cx="12192000" cy="6037030"/>
          </a:xfrm>
          <a:prstGeom prst="rect">
            <a:avLst/>
          </a:prstGeom>
        </p:spPr>
      </p:pic>
      <p:sp>
        <p:nvSpPr>
          <p:cNvPr id="4" name="Rectangle 3">
            <a:extLst>
              <a:ext uri="{FF2B5EF4-FFF2-40B4-BE49-F238E27FC236}">
                <a16:creationId xmlns:a16="http://schemas.microsoft.com/office/drawing/2014/main" id="{293317CA-3850-2691-177F-F947B52C01AE}"/>
              </a:ext>
            </a:extLst>
          </p:cNvPr>
          <p:cNvSpPr/>
          <p:nvPr/>
        </p:nvSpPr>
        <p:spPr>
          <a:xfrm>
            <a:off x="5909188" y="6277896"/>
            <a:ext cx="6285270" cy="58256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dirty="0">
                <a:cs typeface="Arial"/>
              </a:rPr>
              <a:t>Online Resource: </a:t>
            </a:r>
            <a:r>
              <a:rPr lang="en-US" b="1" dirty="0">
                <a:cs typeface="Arial"/>
              </a:rPr>
              <a:t>Planning Your Survey Sites Tutorial</a:t>
            </a:r>
          </a:p>
        </p:txBody>
      </p:sp>
    </p:spTree>
    <p:extLst>
      <p:ext uri="{BB962C8B-B14F-4D97-AF65-F5344CB8AC3E}">
        <p14:creationId xmlns:p14="http://schemas.microsoft.com/office/powerpoint/2010/main" val="17057976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84017" y="439904"/>
            <a:ext cx="4343399" cy="1938992"/>
          </a:xfrm>
          <a:prstGeom prst="rect">
            <a:avLst/>
          </a:prstGeom>
        </p:spPr>
        <p:txBody>
          <a:bodyPr wrap="square">
            <a:spAutoFit/>
          </a:bodyPr>
          <a:lstStyle/>
          <a:p>
            <a:pPr algn="ctr" defTabSz="609585">
              <a:defRPr/>
            </a:pPr>
            <a:endParaRPr lang="en-US" sz="2400" b="1" dirty="0">
              <a:solidFill>
                <a:srgbClr val="159ADA"/>
              </a:solidFill>
              <a:latin typeface="Open Sans" panose="020B0606030504020204" pitchFamily="34" charset="0"/>
              <a:ea typeface="Open Sans" panose="020B0606030504020204" pitchFamily="34" charset="0"/>
              <a:cs typeface="Open Sans" panose="020B0606030504020204" pitchFamily="34" charset="0"/>
            </a:endParaRPr>
          </a:p>
          <a:p>
            <a:pPr defTabSz="609585">
              <a:defRPr/>
            </a:pPr>
            <a:endParaRPr lang="en-US" sz="2400" dirty="0">
              <a:solidFill>
                <a:srgbClr val="159ADA"/>
              </a:solidFill>
              <a:latin typeface="Open Sans" panose="020B0606030504020204" pitchFamily="34" charset="0"/>
              <a:ea typeface="Open Sans" panose="020B0606030504020204" pitchFamily="34" charset="0"/>
              <a:cs typeface="Open Sans" panose="020B0606030504020204" pitchFamily="34" charset="0"/>
            </a:endParaRPr>
          </a:p>
          <a:p>
            <a:pPr defTabSz="609585">
              <a:defRPr/>
            </a:pPr>
            <a:endParaRPr lang="en-US" sz="2400" dirty="0">
              <a:solidFill>
                <a:srgbClr val="159ADA"/>
              </a:solidFill>
              <a:latin typeface="Open Sans" panose="020B0606030504020204" pitchFamily="34" charset="0"/>
              <a:ea typeface="Open Sans" panose="020B0606030504020204" pitchFamily="34" charset="0"/>
              <a:cs typeface="Open Sans" panose="020B0606030504020204" pitchFamily="34" charset="0"/>
            </a:endParaRPr>
          </a:p>
          <a:p>
            <a:pPr defTabSz="609585">
              <a:defRPr/>
            </a:pPr>
            <a:endParaRPr lang="en-US" sz="2400" dirty="0">
              <a:solidFill>
                <a:srgbClr val="159ADA"/>
              </a:solidFill>
              <a:latin typeface="Open Sans" panose="020B0606030504020204" pitchFamily="34" charset="0"/>
              <a:ea typeface="Open Sans" panose="020B0606030504020204" pitchFamily="34" charset="0"/>
              <a:cs typeface="Open Sans" panose="020B0606030504020204" pitchFamily="34" charset="0"/>
            </a:endParaRPr>
          </a:p>
          <a:p>
            <a:pPr defTabSz="609585">
              <a:defRPr/>
            </a:pPr>
            <a:endParaRPr lang="en-US" sz="2400" dirty="0">
              <a:solidFill>
                <a:srgbClr val="159AD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p:cNvSpPr txBox="1"/>
          <p:nvPr/>
        </p:nvSpPr>
        <p:spPr>
          <a:xfrm>
            <a:off x="333814" y="1409400"/>
            <a:ext cx="5764605" cy="4121641"/>
          </a:xfrm>
          <a:prstGeom prst="rect">
            <a:avLst/>
          </a:prstGeom>
          <a:noFill/>
        </p:spPr>
        <p:txBody>
          <a:bodyPr wrap="square" lIns="91440" tIns="45720" rIns="91440" bIns="45720" rtlCol="0" anchor="t">
            <a:spAutoFit/>
          </a:bodyPr>
          <a:lstStyle/>
          <a:p>
            <a:pPr marL="0" lvl="3" defTabSz="609585">
              <a:spcBef>
                <a:spcPts val="1333"/>
              </a:spcBef>
              <a:buClr>
                <a:schemeClr val="accent1"/>
              </a:buClr>
              <a:defRPr/>
            </a:pPr>
            <a:r>
              <a:rPr lang="en-US" sz="2200" b="1" dirty="0">
                <a:ea typeface="Open Sans"/>
                <a:cs typeface="Open Sans"/>
              </a:rPr>
              <a:t>Appropriate Habitat for Target Species</a:t>
            </a:r>
          </a:p>
          <a:p>
            <a:pPr marL="342265" lvl="3" indent="-342265" defTabSz="609585">
              <a:spcBef>
                <a:spcPts val="1333"/>
              </a:spcBef>
              <a:buClr>
                <a:schemeClr val="accent1"/>
              </a:buClr>
              <a:buFont typeface="Arial" panose="020B0604020202020204" pitchFamily="34" charset="0"/>
              <a:buChar char="•"/>
              <a:defRPr/>
            </a:pPr>
            <a:r>
              <a:rPr lang="en-US" sz="2000" dirty="0">
                <a:solidFill>
                  <a:schemeClr val="tx1">
                    <a:lumMod val="75000"/>
                    <a:lumOff val="25000"/>
                  </a:schemeClr>
                </a:solidFill>
                <a:latin typeface="Arial"/>
                <a:ea typeface="Open Sans"/>
                <a:cs typeface="Open Sans"/>
              </a:rPr>
              <a:t>Climate Watch Coordinator</a:t>
            </a:r>
            <a:endParaRPr lang="en-US" sz="2000" dirty="0">
              <a:solidFill>
                <a:schemeClr val="tx1">
                  <a:lumMod val="75000"/>
                  <a:lumOff val="25000"/>
                </a:schemeClr>
              </a:solidFill>
              <a:latin typeface="Arial"/>
              <a:ea typeface="Open Sans"/>
              <a:cs typeface="Arial"/>
            </a:endParaRPr>
          </a:p>
          <a:p>
            <a:pPr marL="342265" lvl="3" indent="-342265" defTabSz="609585">
              <a:spcBef>
                <a:spcPts val="1333"/>
              </a:spcBef>
              <a:buClr>
                <a:schemeClr val="accent1"/>
              </a:buClr>
              <a:buFont typeface="Arial" panose="020B0604020202020204" pitchFamily="34" charset="0"/>
              <a:buChar char="•"/>
              <a:defRPr/>
            </a:pPr>
            <a:r>
              <a:rPr lang="en-US" sz="2000" dirty="0">
                <a:solidFill>
                  <a:schemeClr val="tx1">
                    <a:lumMod val="75000"/>
                    <a:lumOff val="25000"/>
                  </a:schemeClr>
                </a:solidFill>
                <a:latin typeface="Arial"/>
                <a:ea typeface="Open Sans"/>
                <a:cs typeface="Open Sans"/>
              </a:rPr>
              <a:t>Local Knowledge</a:t>
            </a:r>
            <a:endParaRPr lang="en-US" sz="2000" dirty="0">
              <a:solidFill>
                <a:schemeClr val="tx1">
                  <a:lumMod val="75000"/>
                  <a:lumOff val="25000"/>
                </a:schemeClr>
              </a:solidFill>
              <a:cs typeface="Arial"/>
            </a:endParaRPr>
          </a:p>
          <a:p>
            <a:pPr marL="342265" lvl="3" indent="-342265" defTabSz="609585">
              <a:spcBef>
                <a:spcPts val="1333"/>
              </a:spcBef>
              <a:buClr>
                <a:schemeClr val="accent1"/>
              </a:buClr>
              <a:buFont typeface="Arial" panose="020B0604020202020204" pitchFamily="34" charset="0"/>
              <a:buChar char="•"/>
              <a:defRPr/>
            </a:pPr>
            <a:r>
              <a:rPr lang="en-US" sz="2000" dirty="0">
                <a:solidFill>
                  <a:schemeClr val="tx1">
                    <a:lumMod val="75000"/>
                    <a:lumOff val="25000"/>
                  </a:schemeClr>
                </a:solidFill>
                <a:latin typeface="Arial"/>
                <a:ea typeface="Open Sans"/>
                <a:cs typeface="Open Sans"/>
              </a:rPr>
              <a:t>eBird species maps</a:t>
            </a:r>
          </a:p>
          <a:p>
            <a:pPr marL="342265" lvl="3" indent="-342265" defTabSz="609585">
              <a:spcBef>
                <a:spcPts val="1333"/>
              </a:spcBef>
              <a:buClr>
                <a:schemeClr val="accent1"/>
              </a:buClr>
              <a:buFont typeface="Arial" panose="020B0604020202020204" pitchFamily="34" charset="0"/>
              <a:buChar char="•"/>
              <a:defRPr/>
            </a:pPr>
            <a:r>
              <a:rPr lang="en-US" sz="2000" dirty="0">
                <a:solidFill>
                  <a:schemeClr val="tx1">
                    <a:lumMod val="75000"/>
                    <a:lumOff val="25000"/>
                  </a:schemeClr>
                </a:solidFill>
                <a:latin typeface="Arial"/>
                <a:ea typeface="Open Sans"/>
                <a:cs typeface="Open Sans"/>
              </a:rPr>
              <a:t>Scout out sites </a:t>
            </a:r>
          </a:p>
          <a:p>
            <a:pPr marL="342265" lvl="3" indent="-342265" defTabSz="609585">
              <a:spcBef>
                <a:spcPts val="1333"/>
              </a:spcBef>
              <a:buClr>
                <a:schemeClr val="accent1"/>
              </a:buClr>
              <a:buFont typeface="Arial" panose="020B0604020202020204" pitchFamily="34" charset="0"/>
              <a:buChar char="•"/>
              <a:defRPr/>
            </a:pPr>
            <a:r>
              <a:rPr lang="en-US" sz="2000" dirty="0">
                <a:solidFill>
                  <a:schemeClr val="tx1">
                    <a:lumMod val="75000"/>
                    <a:lumOff val="25000"/>
                  </a:schemeClr>
                </a:solidFill>
                <a:latin typeface="Arial"/>
                <a:ea typeface="Open Sans"/>
                <a:cs typeface="Open Sans"/>
              </a:rPr>
              <a:t>Audubon Field Guide app</a:t>
            </a:r>
            <a:endParaRPr lang="en-US" sz="2000" dirty="0">
              <a:solidFill>
                <a:schemeClr val="tx1">
                  <a:lumMod val="75000"/>
                  <a:lumOff val="25000"/>
                </a:schemeClr>
              </a:solidFill>
              <a:latin typeface="Arial"/>
              <a:ea typeface="Open Sans"/>
              <a:cs typeface="Arial"/>
            </a:endParaRPr>
          </a:p>
          <a:p>
            <a:pPr marL="342265" lvl="3" indent="-342265" defTabSz="609585">
              <a:spcBef>
                <a:spcPts val="1333"/>
              </a:spcBef>
              <a:buClr>
                <a:schemeClr val="accent1"/>
              </a:buClr>
              <a:buFont typeface="Arial" panose="020B0604020202020204" pitchFamily="34" charset="0"/>
              <a:buChar char="•"/>
              <a:defRPr/>
            </a:pPr>
            <a:endParaRPr lang="en-US" dirty="0">
              <a:solidFill>
                <a:schemeClr val="tx1">
                  <a:lumMod val="75000"/>
                  <a:lumOff val="25000"/>
                </a:schemeClr>
              </a:solidFill>
              <a:latin typeface="Arial"/>
              <a:ea typeface="Open Sans"/>
              <a:cs typeface="Open Sans"/>
            </a:endParaRPr>
          </a:p>
          <a:p>
            <a:pPr marL="0" lvl="3" defTabSz="609585">
              <a:spcBef>
                <a:spcPts val="1333"/>
              </a:spcBef>
              <a:buClr>
                <a:schemeClr val="accent1"/>
              </a:buClr>
              <a:defRPr/>
            </a:pPr>
            <a:r>
              <a:rPr lang="en-US" sz="2200" b="1" dirty="0">
                <a:solidFill>
                  <a:srgbClr val="262626"/>
                </a:solidFill>
                <a:latin typeface="Arial"/>
                <a:ea typeface="Open Sans"/>
                <a:cs typeface="Open Sans"/>
              </a:rPr>
              <a:t>Multiple</a:t>
            </a:r>
            <a:r>
              <a:rPr lang="en-US" sz="2200" b="1" dirty="0">
                <a:ea typeface="Open Sans"/>
                <a:cs typeface="Open Sans"/>
              </a:rPr>
              <a:t> target species?</a:t>
            </a:r>
            <a:endParaRPr lang="en-US" sz="2200" dirty="0">
              <a:solidFill>
                <a:srgbClr val="00B0F0"/>
              </a:solidFill>
              <a:ea typeface="Open Sans"/>
              <a:cs typeface="Arial"/>
            </a:endParaRPr>
          </a:p>
          <a:p>
            <a:pPr marL="1828754" lvl="3" defTabSz="609585">
              <a:defRPr/>
            </a:pPr>
            <a:endParaRPr lang="en-US" sz="2400" dirty="0">
              <a:solidFill>
                <a:srgbClr val="159ADA"/>
              </a:solidFill>
              <a:latin typeface="Arial"/>
            </a:endParaRPr>
          </a:p>
        </p:txBody>
      </p:sp>
      <p:pic>
        <p:nvPicPr>
          <p:cNvPr id="2" name="Picture 1"/>
          <p:cNvPicPr>
            <a:picLocks noChangeAspect="1"/>
          </p:cNvPicPr>
          <p:nvPr/>
        </p:nvPicPr>
        <p:blipFill>
          <a:blip r:embed="rId3"/>
          <a:stretch>
            <a:fillRect/>
          </a:stretch>
        </p:blipFill>
        <p:spPr>
          <a:xfrm>
            <a:off x="6481058" y="1010611"/>
            <a:ext cx="4568608" cy="4991813"/>
          </a:xfrm>
          <a:prstGeom prst="rect">
            <a:avLst/>
          </a:prstGeom>
        </p:spPr>
      </p:pic>
      <p:sp>
        <p:nvSpPr>
          <p:cNvPr id="6" name="Title 1"/>
          <p:cNvSpPr txBox="1">
            <a:spLocks/>
          </p:cNvSpPr>
          <p:nvPr/>
        </p:nvSpPr>
        <p:spPr>
          <a:xfrm>
            <a:off x="159488" y="173999"/>
            <a:ext cx="10972800" cy="531812"/>
          </a:xfrm>
          <a:prstGeom prst="rect">
            <a:avLst/>
          </a:prstGeom>
        </p:spPr>
        <p:txBody>
          <a:bodyPr vert="horz" lIns="0" tIns="0" rIns="0" bIns="0" rtlCol="0" anchor="t" anchorCtr="0">
            <a:normAutofit/>
          </a:bodyPr>
          <a:lstStyle>
            <a:lvl1pPr algn="l" defTabSz="457200" rtl="0" eaLnBrk="1" latinLnBrk="0" hangingPunct="1">
              <a:spcBef>
                <a:spcPct val="0"/>
              </a:spcBef>
              <a:buNone/>
              <a:defRPr sz="3200" kern="1200">
                <a:solidFill>
                  <a:schemeClr val="bg1"/>
                </a:solidFill>
                <a:latin typeface="+mj-lt"/>
                <a:ea typeface="+mj-ea"/>
                <a:cs typeface="+mj-cs"/>
              </a:defRPr>
            </a:lvl1pPr>
          </a:lstStyle>
          <a:p>
            <a:pPr defTabSz="609585">
              <a:defRPr/>
            </a:pPr>
            <a:r>
              <a:rPr lang="en-US" sz="2650" b="1" spc="-27" dirty="0">
                <a:solidFill>
                  <a:schemeClr val="tx1"/>
                </a:solidFill>
                <a:latin typeface="+mn-lt"/>
                <a:ea typeface="+mn-ea"/>
                <a:cs typeface="Arial"/>
              </a:rPr>
              <a:t>Step 3: Plan Survey Locations</a:t>
            </a:r>
          </a:p>
        </p:txBody>
      </p:sp>
      <p:sp>
        <p:nvSpPr>
          <p:cNvPr id="8" name="Rectangle 7">
            <a:extLst>
              <a:ext uri="{FF2B5EF4-FFF2-40B4-BE49-F238E27FC236}">
                <a16:creationId xmlns:a16="http://schemas.microsoft.com/office/drawing/2014/main" id="{F14038AB-12BE-E84E-A5D8-458EAE8E5F35}"/>
              </a:ext>
            </a:extLst>
          </p:cNvPr>
          <p:cNvSpPr/>
          <p:nvPr/>
        </p:nvSpPr>
        <p:spPr>
          <a:xfrm>
            <a:off x="5909188" y="6277896"/>
            <a:ext cx="6285270" cy="58256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dirty="0">
                <a:cs typeface="Arial"/>
              </a:rPr>
              <a:t>Online Resource: </a:t>
            </a:r>
            <a:r>
              <a:rPr lang="en-US" b="1" dirty="0">
                <a:cs typeface="Arial"/>
              </a:rPr>
              <a:t>Planning Your Survey Sites Tutorial</a:t>
            </a:r>
          </a:p>
        </p:txBody>
      </p:sp>
    </p:spTree>
    <p:extLst>
      <p:ext uri="{BB962C8B-B14F-4D97-AF65-F5344CB8AC3E}">
        <p14:creationId xmlns:p14="http://schemas.microsoft.com/office/powerpoint/2010/main" val="41488823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309" y="262092"/>
            <a:ext cx="10363200" cy="853440"/>
          </a:xfrm>
        </p:spPr>
        <p:txBody>
          <a:bodyPr/>
          <a:lstStyle/>
          <a:p>
            <a:r>
              <a:rPr lang="en-US" sz="2650" dirty="0">
                <a:latin typeface="+mn-lt"/>
                <a:ea typeface="+mn-ea"/>
                <a:cs typeface="Arial"/>
              </a:rPr>
              <a:t>Step 4: Conduct Point Counts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4678680"/>
            <a:ext cx="3268980" cy="217932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86101" y="4678680"/>
            <a:ext cx="3268980" cy="217932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23021" y="4678680"/>
            <a:ext cx="3268980" cy="217932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27421" y="4678680"/>
            <a:ext cx="3268980" cy="2179320"/>
          </a:xfrm>
          <a:prstGeom prst="rect">
            <a:avLst/>
          </a:prstGeom>
        </p:spPr>
      </p:pic>
      <p:sp>
        <p:nvSpPr>
          <p:cNvPr id="10" name="TextBox 9"/>
          <p:cNvSpPr txBox="1"/>
          <p:nvPr/>
        </p:nvSpPr>
        <p:spPr>
          <a:xfrm>
            <a:off x="10690698" y="6666858"/>
            <a:ext cx="1653703" cy="3822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412740" hangingPunct="0"/>
            <a:r>
              <a:rPr lang="en-US" sz="900" cap="all" dirty="0">
                <a:solidFill>
                  <a:schemeClr val="bg1"/>
                </a:solidFill>
                <a:latin typeface="Adobe Garamond Pro"/>
                <a:ea typeface="Adobe Garamond Pro"/>
                <a:cs typeface="Adobe Garamond Pro"/>
                <a:sym typeface="Adobe Garamond Pro"/>
              </a:rPr>
              <a:t>Photos: Camilla </a:t>
            </a:r>
            <a:r>
              <a:rPr lang="en-US" sz="900" cap="all" dirty="0" err="1">
                <a:solidFill>
                  <a:schemeClr val="bg1"/>
                </a:solidFill>
                <a:latin typeface="Adobe Garamond Pro"/>
                <a:ea typeface="Adobe Garamond Pro"/>
                <a:cs typeface="Adobe Garamond Pro"/>
                <a:sym typeface="Adobe Garamond Pro"/>
              </a:rPr>
              <a:t>Cerea</a:t>
            </a:r>
            <a:r>
              <a:rPr lang="en-US" sz="1251" cap="all" dirty="0">
                <a:solidFill>
                  <a:srgbClr val="000000"/>
                </a:solidFill>
                <a:latin typeface="Adobe Garamond Pro"/>
                <a:ea typeface="Adobe Garamond Pro"/>
                <a:cs typeface="Adobe Garamond Pro"/>
                <a:sym typeface="Adobe Garamond Pro"/>
              </a:rPr>
              <a:t>	</a:t>
            </a:r>
          </a:p>
        </p:txBody>
      </p:sp>
      <p:sp>
        <p:nvSpPr>
          <p:cNvPr id="3" name="TextBox 2">
            <a:extLst>
              <a:ext uri="{FF2B5EF4-FFF2-40B4-BE49-F238E27FC236}">
                <a16:creationId xmlns:a16="http://schemas.microsoft.com/office/drawing/2014/main" id="{CCFE0236-BFD3-86C3-81AD-9FBF8B948211}"/>
              </a:ext>
            </a:extLst>
          </p:cNvPr>
          <p:cNvSpPr txBox="1"/>
          <p:nvPr/>
        </p:nvSpPr>
        <p:spPr>
          <a:xfrm>
            <a:off x="6943271" y="898676"/>
            <a:ext cx="5059439" cy="20928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lvl="3" indent="-342900" defTabSz="609585">
              <a:spcBef>
                <a:spcPts val="1000"/>
              </a:spcBef>
              <a:spcAft>
                <a:spcPts val="200"/>
              </a:spcAft>
              <a:buClr>
                <a:schemeClr val="accent1"/>
              </a:buClr>
              <a:buFont typeface="Arial"/>
              <a:buChar char="•"/>
              <a:defRPr/>
            </a:pPr>
            <a:r>
              <a:rPr lang="en-US" sz="2000">
                <a:solidFill>
                  <a:srgbClr val="5C5C5C"/>
                </a:solidFill>
                <a:cs typeface="Arial"/>
              </a:rPr>
              <a:t>Conduct point counts before noon when possible, but afternoon surveys are an option if weather conditions are suboptimal. ​</a:t>
            </a:r>
          </a:p>
          <a:p>
            <a:pPr marL="342900" lvl="3" indent="-342900" defTabSz="609585">
              <a:spcBef>
                <a:spcPts val="1000"/>
              </a:spcBef>
              <a:spcAft>
                <a:spcPts val="200"/>
              </a:spcAft>
              <a:buClr>
                <a:schemeClr val="accent1"/>
              </a:buClr>
              <a:buFont typeface="Arial"/>
              <a:buChar char="•"/>
              <a:defRPr/>
            </a:pPr>
            <a:r>
              <a:rPr lang="en-US" sz="2000">
                <a:solidFill>
                  <a:srgbClr val="5C5C5C"/>
                </a:solidFill>
                <a:cs typeface="Arial"/>
              </a:rPr>
              <a:t>On average, surveying 12 points takes 3 hours (2-6 hours)</a:t>
            </a:r>
          </a:p>
        </p:txBody>
      </p:sp>
      <p:sp>
        <p:nvSpPr>
          <p:cNvPr id="12" name="TextBox 11">
            <a:extLst>
              <a:ext uri="{FF2B5EF4-FFF2-40B4-BE49-F238E27FC236}">
                <a16:creationId xmlns:a16="http://schemas.microsoft.com/office/drawing/2014/main" id="{6253E690-613C-CFB5-E965-D525E6677414}"/>
              </a:ext>
            </a:extLst>
          </p:cNvPr>
          <p:cNvSpPr txBox="1"/>
          <p:nvPr/>
        </p:nvSpPr>
        <p:spPr>
          <a:xfrm>
            <a:off x="395635" y="944396"/>
            <a:ext cx="6290915"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lvl="3" indent="-342900" defTabSz="609585">
              <a:spcBef>
                <a:spcPts val="1000"/>
              </a:spcBef>
              <a:spcAft>
                <a:spcPts val="200"/>
              </a:spcAft>
              <a:buClr>
                <a:schemeClr val="accent1"/>
              </a:buClr>
              <a:buFont typeface="Arial"/>
              <a:buChar char="•"/>
              <a:defRPr/>
            </a:pPr>
            <a:r>
              <a:rPr lang="en-US" sz="2000" dirty="0">
                <a:solidFill>
                  <a:srgbClr val="5C5C5C"/>
                </a:solidFill>
                <a:cs typeface="Arial"/>
              </a:rPr>
              <a:t>Conduct 12, 5-minute point </a:t>
            </a:r>
            <a:r>
              <a:rPr lang="en-US" sz="2000" dirty="0">
                <a:solidFill>
                  <a:schemeClr val="tx1">
                    <a:lumMod val="75000"/>
                    <a:lumOff val="25000"/>
                  </a:schemeClr>
                </a:solidFill>
                <a:latin typeface="Arial"/>
                <a:ea typeface="Open Sans"/>
                <a:cs typeface="Open Sans"/>
              </a:rPr>
              <a:t>counts within a square​</a:t>
            </a:r>
            <a:endParaRPr lang="en-US" dirty="0">
              <a:cs typeface="Arial"/>
            </a:endParaRPr>
          </a:p>
          <a:p>
            <a:pPr marL="342900" lvl="3" indent="-342900" defTabSz="609585">
              <a:spcBef>
                <a:spcPts val="1000"/>
              </a:spcBef>
              <a:spcAft>
                <a:spcPts val="200"/>
              </a:spcAft>
              <a:buClr>
                <a:schemeClr val="accent1"/>
              </a:buClr>
              <a:buFont typeface="Arial"/>
              <a:buChar char="•"/>
              <a:defRPr/>
            </a:pPr>
            <a:r>
              <a:rPr lang="en-US" sz="2000" dirty="0">
                <a:solidFill>
                  <a:schemeClr val="tx1">
                    <a:lumMod val="75000"/>
                    <a:lumOff val="25000"/>
                  </a:schemeClr>
                </a:solidFill>
                <a:latin typeface="Arial"/>
                <a:ea typeface="Open Sans"/>
                <a:cs typeface="Open Sans"/>
              </a:rPr>
              <a:t>If using eBird record all birds seen or heard, and numbers of each, within 100 m of your point location (that you are able to identify)​, and don't select eBird hot spots for locations</a:t>
            </a:r>
          </a:p>
          <a:p>
            <a:pPr marL="342900" lvl="3" indent="-342900" defTabSz="609585">
              <a:spcBef>
                <a:spcPts val="1000"/>
              </a:spcBef>
              <a:spcAft>
                <a:spcPts val="200"/>
              </a:spcAft>
              <a:buClr>
                <a:schemeClr val="accent1"/>
              </a:buClr>
              <a:buFont typeface="Arial"/>
              <a:buChar char="•"/>
              <a:defRPr/>
            </a:pPr>
            <a:r>
              <a:rPr lang="en-US" sz="2000" dirty="0">
                <a:solidFill>
                  <a:schemeClr val="tx1">
                    <a:lumMod val="75000"/>
                    <a:lumOff val="25000"/>
                  </a:schemeClr>
                </a:solidFill>
                <a:latin typeface="Arial"/>
                <a:ea typeface="Open Sans"/>
                <a:cs typeface="Open Sans"/>
              </a:rPr>
              <a:t>If using the Audubon mobile app record any target species and numbers​ within 100 m of points</a:t>
            </a:r>
          </a:p>
          <a:p>
            <a:pPr marL="342900" lvl="3" indent="-342900" defTabSz="609585">
              <a:spcBef>
                <a:spcPts val="1000"/>
              </a:spcBef>
              <a:spcAft>
                <a:spcPts val="200"/>
              </a:spcAft>
              <a:buClr>
                <a:schemeClr val="accent1"/>
              </a:buClr>
              <a:buFont typeface="Arial"/>
              <a:buChar char="•"/>
              <a:defRPr/>
            </a:pPr>
            <a:r>
              <a:rPr lang="en-US" sz="2000" dirty="0">
                <a:solidFill>
                  <a:schemeClr val="tx1">
                    <a:lumMod val="75000"/>
                    <a:lumOff val="25000"/>
                  </a:schemeClr>
                </a:solidFill>
                <a:latin typeface="Arial"/>
                <a:ea typeface="Open Sans"/>
                <a:cs typeface="Open Sans"/>
              </a:rPr>
              <a:t>Record presence of nest boxes or feeder stations​</a:t>
            </a:r>
          </a:p>
          <a:p>
            <a:pPr marL="342900" lvl="3" indent="-342900" defTabSz="609585">
              <a:spcBef>
                <a:spcPts val="1000"/>
              </a:spcBef>
              <a:spcAft>
                <a:spcPts val="200"/>
              </a:spcAft>
              <a:buClr>
                <a:schemeClr val="accent1"/>
              </a:buClr>
              <a:buFont typeface="Arial"/>
              <a:buChar char="•"/>
              <a:defRPr/>
            </a:pPr>
            <a:r>
              <a:rPr lang="en-US" sz="2000" dirty="0">
                <a:solidFill>
                  <a:schemeClr val="tx1">
                    <a:lumMod val="75000"/>
                    <a:lumOff val="25000"/>
                  </a:schemeClr>
                </a:solidFill>
                <a:latin typeface="Arial"/>
                <a:ea typeface="Open Sans"/>
                <a:cs typeface="Open Sans"/>
              </a:rPr>
              <a:t>Keep a sep</a:t>
            </a:r>
            <a:r>
              <a:rPr lang="en-US" sz="2000" dirty="0">
                <a:solidFill>
                  <a:srgbClr val="5C5C5C"/>
                </a:solidFill>
                <a:cs typeface="Arial"/>
              </a:rPr>
              <a:t>arate checklist for each point</a:t>
            </a:r>
          </a:p>
        </p:txBody>
      </p:sp>
      <p:sp>
        <p:nvSpPr>
          <p:cNvPr id="5" name="Rectangle 4">
            <a:extLst>
              <a:ext uri="{FF2B5EF4-FFF2-40B4-BE49-F238E27FC236}">
                <a16:creationId xmlns:a16="http://schemas.microsoft.com/office/drawing/2014/main" id="{61B563E0-0479-89D7-DE27-5429BB171F90}"/>
              </a:ext>
            </a:extLst>
          </p:cNvPr>
          <p:cNvSpPr/>
          <p:nvPr/>
        </p:nvSpPr>
        <p:spPr>
          <a:xfrm>
            <a:off x="6941575" y="3426541"/>
            <a:ext cx="5252883" cy="58256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dirty="0">
                <a:cs typeface="Arial"/>
              </a:rPr>
              <a:t>Online Resource:</a:t>
            </a:r>
            <a:r>
              <a:rPr lang="en-US" b="1" dirty="0">
                <a:cs typeface="Arial"/>
              </a:rPr>
              <a:t> Conducting Surveys Tutorial</a:t>
            </a:r>
          </a:p>
        </p:txBody>
      </p:sp>
    </p:spTree>
    <p:extLst>
      <p:ext uri="{BB962C8B-B14F-4D97-AF65-F5344CB8AC3E}">
        <p14:creationId xmlns:p14="http://schemas.microsoft.com/office/powerpoint/2010/main" val="34978801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a:extLst>
              <a:ext uri="{FF2B5EF4-FFF2-40B4-BE49-F238E27FC236}">
                <a16:creationId xmlns:a16="http://schemas.microsoft.com/office/drawing/2014/main" id="{10DE332F-C7C8-FD47-80A2-06F772D26E1B}"/>
              </a:ext>
            </a:extLst>
          </p:cNvPr>
          <p:cNvPicPr>
            <a:picLocks noGrp="1" noChangeAspect="1"/>
          </p:cNvPicPr>
          <p:nvPr>
            <p:ph type="pic" sz="quarter" idx="10"/>
          </p:nvPr>
        </p:nvPicPr>
        <p:blipFill rotWithShape="1">
          <a:blip r:embed="rId3"/>
          <a:srcRect l="1651" r="1651"/>
          <a:stretch/>
        </p:blipFill>
        <p:spPr>
          <a:xfrm>
            <a:off x="1" y="727592"/>
            <a:ext cx="12192001" cy="6144768"/>
          </a:xfrm>
        </p:spPr>
      </p:pic>
      <p:sp>
        <p:nvSpPr>
          <p:cNvPr id="8" name="Title 7">
            <a:extLst>
              <a:ext uri="{FF2B5EF4-FFF2-40B4-BE49-F238E27FC236}">
                <a16:creationId xmlns:a16="http://schemas.microsoft.com/office/drawing/2014/main" id="{82CBC7CF-1CEB-C648-B57F-45056F9971A8}"/>
              </a:ext>
            </a:extLst>
          </p:cNvPr>
          <p:cNvSpPr>
            <a:spLocks noGrp="1"/>
          </p:cNvSpPr>
          <p:nvPr>
            <p:ph type="title"/>
          </p:nvPr>
        </p:nvSpPr>
        <p:spPr/>
        <p:txBody>
          <a:bodyPr/>
          <a:lstStyle/>
          <a:p>
            <a:r>
              <a:rPr lang="en-US" dirty="0"/>
              <a:t>Robust Data</a:t>
            </a:r>
          </a:p>
        </p:txBody>
      </p:sp>
      <p:sp>
        <p:nvSpPr>
          <p:cNvPr id="13" name="Text Placeholder 12">
            <a:extLst>
              <a:ext uri="{FF2B5EF4-FFF2-40B4-BE49-F238E27FC236}">
                <a16:creationId xmlns:a16="http://schemas.microsoft.com/office/drawing/2014/main" id="{847F7F98-6D6A-6748-8F97-9DF35DDB9245}"/>
              </a:ext>
            </a:extLst>
          </p:cNvPr>
          <p:cNvSpPr>
            <a:spLocks noGrp="1"/>
          </p:cNvSpPr>
          <p:nvPr>
            <p:ph type="body" sz="quarter" idx="11"/>
          </p:nvPr>
        </p:nvSpPr>
        <p:spPr>
          <a:xfrm>
            <a:off x="914399" y="2189480"/>
            <a:ext cx="4572000" cy="3657600"/>
          </a:xfrm>
        </p:spPr>
        <p:txBody>
          <a:bodyPr/>
          <a:lstStyle/>
          <a:p>
            <a:pPr lvl="3">
              <a:lnSpc>
                <a:spcPts val="2400"/>
              </a:lnSpc>
            </a:pPr>
            <a:r>
              <a:rPr lang="en-US" dirty="0"/>
              <a:t>140+ million observations</a:t>
            </a:r>
          </a:p>
          <a:p>
            <a:pPr lvl="3">
              <a:lnSpc>
                <a:spcPts val="2400"/>
              </a:lnSpc>
            </a:pPr>
            <a:r>
              <a:rPr lang="en-US" dirty="0"/>
              <a:t>70+ data sources</a:t>
            </a:r>
          </a:p>
          <a:p>
            <a:pPr lvl="3">
              <a:lnSpc>
                <a:spcPts val="2400"/>
              </a:lnSpc>
            </a:pPr>
            <a:r>
              <a:rPr lang="en-US" dirty="0"/>
              <a:t>No one has assembled a larger dataset of bird observations for </a:t>
            </a:r>
            <a:br>
              <a:rPr lang="en-US" dirty="0"/>
            </a:br>
            <a:r>
              <a:rPr lang="en-US" dirty="0"/>
              <a:t>North America, from as many </a:t>
            </a:r>
            <a:br>
              <a:rPr lang="en-US" dirty="0"/>
            </a:br>
            <a:r>
              <a:rPr lang="en-US" dirty="0"/>
              <a:t>diverse sources to assess the </a:t>
            </a:r>
            <a:br>
              <a:rPr lang="en-US" dirty="0"/>
            </a:br>
            <a:r>
              <a:rPr lang="en-US" dirty="0"/>
              <a:t>impacts of climate change on birds</a:t>
            </a:r>
          </a:p>
        </p:txBody>
      </p:sp>
      <p:pic>
        <p:nvPicPr>
          <p:cNvPr id="23" name="Picture 22">
            <a:extLst>
              <a:ext uri="{FF2B5EF4-FFF2-40B4-BE49-F238E27FC236}">
                <a16:creationId xmlns:a16="http://schemas.microsoft.com/office/drawing/2014/main" id="{E0285F1B-7BB5-EA46-8D9B-83F6EC1F9F0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3966" t="79432" r="4899" b="3244"/>
          <a:stretch/>
        </p:blipFill>
        <p:spPr>
          <a:xfrm>
            <a:off x="4056099" y="5435600"/>
            <a:ext cx="4079804" cy="944880"/>
          </a:xfrm>
          <a:prstGeom prst="rect">
            <a:avLst/>
          </a:prstGeom>
          <a:ln w="3175">
            <a:solidFill>
              <a:schemeClr val="tx1">
                <a:lumMod val="50000"/>
                <a:lumOff val="50000"/>
              </a:schemeClr>
            </a:solidFill>
          </a:ln>
        </p:spPr>
      </p:pic>
    </p:spTree>
    <p:extLst>
      <p:ext uri="{BB962C8B-B14F-4D97-AF65-F5344CB8AC3E}">
        <p14:creationId xmlns:p14="http://schemas.microsoft.com/office/powerpoint/2010/main" val="3793213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309" y="262092"/>
            <a:ext cx="10363200" cy="853440"/>
          </a:xfrm>
        </p:spPr>
        <p:txBody>
          <a:bodyPr/>
          <a:lstStyle/>
          <a:p>
            <a:r>
              <a:rPr lang="en-US" sz="2650" dirty="0">
                <a:latin typeface="+mn-lt"/>
                <a:ea typeface="+mn-ea"/>
                <a:cs typeface="Arial"/>
              </a:rPr>
              <a:t>Step 5: Submit Your Climate Watch Data</a:t>
            </a:r>
          </a:p>
        </p:txBody>
      </p:sp>
      <p:sp>
        <p:nvSpPr>
          <p:cNvPr id="3" name="Title 1">
            <a:extLst>
              <a:ext uri="{FF2B5EF4-FFF2-40B4-BE49-F238E27FC236}">
                <a16:creationId xmlns:a16="http://schemas.microsoft.com/office/drawing/2014/main" id="{3F47426D-FDB2-31CD-C815-AE6A0015E0B7}"/>
              </a:ext>
            </a:extLst>
          </p:cNvPr>
          <p:cNvSpPr txBox="1">
            <a:spLocks/>
          </p:cNvSpPr>
          <p:nvPr/>
        </p:nvSpPr>
        <p:spPr>
          <a:xfrm>
            <a:off x="335961" y="1109853"/>
            <a:ext cx="7415547" cy="3333921"/>
          </a:xfrm>
          <a:prstGeom prst="rect">
            <a:avLst/>
          </a:prstGeom>
        </p:spPr>
        <p:txBody>
          <a:bodyPr vert="horz" lIns="0" tIns="0" rIns="0" bIns="0" rtlCol="0" anchor="t" anchorCtr="0">
            <a:normAutofit fontScale="97500"/>
          </a:bodyPr>
          <a:lstStyle>
            <a:lvl1pPr algn="l" defTabSz="609585" rtl="0" eaLnBrk="1" latinLnBrk="0" hangingPunct="1">
              <a:lnSpc>
                <a:spcPts val="2667"/>
              </a:lnSpc>
              <a:spcBef>
                <a:spcPct val="0"/>
              </a:spcBef>
              <a:buNone/>
              <a:defRPr sz="2667" b="1" i="0" kern="1200" spc="-27">
                <a:solidFill>
                  <a:schemeClr val="tx1"/>
                </a:solidFill>
                <a:latin typeface="Arial" panose="020B0604020202020204" pitchFamily="34" charset="0"/>
                <a:ea typeface="+mj-ea"/>
                <a:cs typeface="Arial" panose="020B0604020202020204" pitchFamily="34" charset="0"/>
              </a:defRPr>
            </a:lvl1pPr>
          </a:lstStyle>
          <a:p>
            <a:pPr>
              <a:lnSpc>
                <a:spcPct val="100000"/>
              </a:lnSpc>
            </a:pPr>
            <a:r>
              <a:rPr lang="en-US" sz="2200" dirty="0">
                <a:latin typeface="+mn-lt"/>
                <a:ea typeface="Open Sans"/>
                <a:cs typeface="Open Sans"/>
              </a:rPr>
              <a:t>Three options:</a:t>
            </a:r>
            <a:endParaRPr lang="en-US" sz="2200" dirty="0">
              <a:cs typeface="Arial"/>
            </a:endParaRPr>
          </a:p>
          <a:p>
            <a:pPr>
              <a:lnSpc>
                <a:spcPct val="100000"/>
              </a:lnSpc>
            </a:pPr>
            <a:endParaRPr lang="en-US" sz="2200" dirty="0">
              <a:solidFill>
                <a:srgbClr val="262626"/>
              </a:solidFill>
              <a:latin typeface="Arial"/>
              <a:ea typeface="Open Sans"/>
              <a:cs typeface="Open Sans"/>
            </a:endParaRPr>
          </a:p>
          <a:p>
            <a:pPr marL="742950" indent="-742950">
              <a:lnSpc>
                <a:spcPct val="100000"/>
              </a:lnSpc>
              <a:buAutoNum type="arabicPeriod"/>
            </a:pPr>
            <a:r>
              <a:rPr lang="en-US" sz="2200" b="0" dirty="0">
                <a:solidFill>
                  <a:schemeClr val="tx1">
                    <a:lumMod val="75000"/>
                    <a:lumOff val="25000"/>
                  </a:schemeClr>
                </a:solidFill>
                <a:latin typeface="Arial"/>
                <a:ea typeface="Open Sans"/>
                <a:cs typeface="Open Sans"/>
              </a:rPr>
              <a:t>Use eBird (share your eBird checklist URLs through our Climate Watch submission portal)</a:t>
            </a:r>
            <a:endParaRPr lang="en-US" sz="3100" dirty="0">
              <a:solidFill>
                <a:schemeClr val="tx1">
                  <a:lumMod val="75000"/>
                  <a:lumOff val="25000"/>
                </a:schemeClr>
              </a:solidFill>
              <a:latin typeface="Arial"/>
              <a:ea typeface="Open Sans"/>
              <a:cs typeface="Arial"/>
            </a:endParaRPr>
          </a:p>
          <a:p>
            <a:pPr marL="742950" indent="-742950">
              <a:lnSpc>
                <a:spcPct val="100000"/>
              </a:lnSpc>
              <a:buAutoNum type="arabicPeriod"/>
            </a:pPr>
            <a:r>
              <a:rPr lang="en-US" sz="2200" b="0" dirty="0">
                <a:solidFill>
                  <a:schemeClr val="tx1">
                    <a:lumMod val="75000"/>
                    <a:lumOff val="25000"/>
                  </a:schemeClr>
                </a:solidFill>
                <a:latin typeface="Arial"/>
                <a:ea typeface="Open Sans"/>
                <a:cs typeface="Open Sans"/>
              </a:rPr>
              <a:t>Use the Audubon mobile app</a:t>
            </a:r>
            <a:endParaRPr lang="en-US" sz="3100" dirty="0">
              <a:solidFill>
                <a:schemeClr val="tx1">
                  <a:lumMod val="75000"/>
                  <a:lumOff val="25000"/>
                </a:schemeClr>
              </a:solidFill>
              <a:latin typeface="Arial"/>
              <a:ea typeface="Open Sans"/>
              <a:cs typeface="Arial"/>
            </a:endParaRPr>
          </a:p>
          <a:p>
            <a:pPr marL="742950" indent="-742950">
              <a:lnSpc>
                <a:spcPct val="100000"/>
              </a:lnSpc>
              <a:buAutoNum type="arabicPeriod"/>
            </a:pPr>
            <a:r>
              <a:rPr lang="en-US" sz="2200" b="0" dirty="0">
                <a:solidFill>
                  <a:schemeClr val="tx1">
                    <a:lumMod val="75000"/>
                    <a:lumOff val="25000"/>
                  </a:schemeClr>
                </a:solidFill>
                <a:latin typeface="Arial"/>
                <a:ea typeface="Open Sans"/>
                <a:cs typeface="Open Sans"/>
              </a:rPr>
              <a:t>Enter data manually via the online Climate Watch Form</a:t>
            </a:r>
            <a:br>
              <a:rPr lang="en-US" sz="2700" dirty="0"/>
            </a:br>
            <a:r>
              <a:rPr lang="en-US" sz="2700" dirty="0">
                <a:solidFill>
                  <a:srgbClr val="00B0F0"/>
                </a:solidFill>
                <a:latin typeface="Arial"/>
                <a:cs typeface="Arial"/>
              </a:rPr>
              <a:t>	</a:t>
            </a:r>
            <a:endParaRPr lang="en-US" sz="3100" dirty="0">
              <a:solidFill>
                <a:srgbClr val="00B0F0"/>
              </a:solidFill>
              <a:latin typeface="Arial"/>
              <a:cs typeface="Arial"/>
            </a:endParaRPr>
          </a:p>
        </p:txBody>
      </p:sp>
      <p:pic>
        <p:nvPicPr>
          <p:cNvPr id="12" name="Picture 11">
            <a:extLst>
              <a:ext uri="{FF2B5EF4-FFF2-40B4-BE49-F238E27FC236}">
                <a16:creationId xmlns:a16="http://schemas.microsoft.com/office/drawing/2014/main" id="{893AE8CB-6344-1A5D-D9F2-055FE401F5DF}"/>
              </a:ext>
            </a:extLst>
          </p:cNvPr>
          <p:cNvPicPr>
            <a:picLocks noChangeAspect="1"/>
          </p:cNvPicPr>
          <p:nvPr/>
        </p:nvPicPr>
        <p:blipFill>
          <a:blip r:embed="rId3"/>
          <a:stretch>
            <a:fillRect/>
          </a:stretch>
        </p:blipFill>
        <p:spPr>
          <a:xfrm rot="728520">
            <a:off x="3812535" y="3506578"/>
            <a:ext cx="1985981" cy="2988382"/>
          </a:xfrm>
          <a:prstGeom prst="rect">
            <a:avLst/>
          </a:prstGeom>
        </p:spPr>
      </p:pic>
      <p:pic>
        <p:nvPicPr>
          <p:cNvPr id="4" name="Picture 3" descr="About eBird - eBird">
            <a:extLst>
              <a:ext uri="{FF2B5EF4-FFF2-40B4-BE49-F238E27FC236}">
                <a16:creationId xmlns:a16="http://schemas.microsoft.com/office/drawing/2014/main" id="{A2E534A9-1478-6168-DACF-5CB621941A1D}"/>
              </a:ext>
            </a:extLst>
          </p:cNvPr>
          <p:cNvPicPr>
            <a:picLocks noChangeAspect="1"/>
          </p:cNvPicPr>
          <p:nvPr/>
        </p:nvPicPr>
        <p:blipFill>
          <a:blip r:embed="rId4"/>
          <a:stretch>
            <a:fillRect/>
          </a:stretch>
        </p:blipFill>
        <p:spPr>
          <a:xfrm>
            <a:off x="192012" y="3765853"/>
            <a:ext cx="2857500" cy="1600200"/>
          </a:xfrm>
          <a:prstGeom prst="rect">
            <a:avLst/>
          </a:prstGeom>
        </p:spPr>
      </p:pic>
      <p:pic>
        <p:nvPicPr>
          <p:cNvPr id="5" name="Picture 4" descr="A screenshot of a computer&#10;&#10;AI-generated content may be incorrect.">
            <a:extLst>
              <a:ext uri="{FF2B5EF4-FFF2-40B4-BE49-F238E27FC236}">
                <a16:creationId xmlns:a16="http://schemas.microsoft.com/office/drawing/2014/main" id="{C34F4D0A-0E7F-88E0-0D5A-DD09AD0CB4B8}"/>
              </a:ext>
            </a:extLst>
          </p:cNvPr>
          <p:cNvPicPr>
            <a:picLocks noChangeAspect="1"/>
          </p:cNvPicPr>
          <p:nvPr/>
        </p:nvPicPr>
        <p:blipFill>
          <a:blip r:embed="rId5"/>
          <a:stretch>
            <a:fillRect/>
          </a:stretch>
        </p:blipFill>
        <p:spPr>
          <a:xfrm>
            <a:off x="6986995" y="3250291"/>
            <a:ext cx="4340768" cy="3337683"/>
          </a:xfrm>
          <a:prstGeom prst="rect">
            <a:avLst/>
          </a:prstGeom>
        </p:spPr>
      </p:pic>
      <p:sp>
        <p:nvSpPr>
          <p:cNvPr id="7" name="Rectangle 6">
            <a:extLst>
              <a:ext uri="{FF2B5EF4-FFF2-40B4-BE49-F238E27FC236}">
                <a16:creationId xmlns:a16="http://schemas.microsoft.com/office/drawing/2014/main" id="{75574C1A-4E72-BD7E-E8B9-38D2ADA22F0F}"/>
              </a:ext>
            </a:extLst>
          </p:cNvPr>
          <p:cNvSpPr/>
          <p:nvPr/>
        </p:nvSpPr>
        <p:spPr>
          <a:xfrm>
            <a:off x="6941575" y="943895"/>
            <a:ext cx="5252883" cy="58256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dirty="0">
                <a:cs typeface="Arial"/>
              </a:rPr>
              <a:t>Online Resource:</a:t>
            </a:r>
            <a:r>
              <a:rPr lang="en-US" b="1" dirty="0">
                <a:cs typeface="Arial"/>
              </a:rPr>
              <a:t> Submitting Data Tutorial</a:t>
            </a:r>
          </a:p>
        </p:txBody>
      </p:sp>
    </p:spTree>
    <p:extLst>
      <p:ext uri="{BB962C8B-B14F-4D97-AF65-F5344CB8AC3E}">
        <p14:creationId xmlns:p14="http://schemas.microsoft.com/office/powerpoint/2010/main" val="11322035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F809EC6-CDC8-98E3-880E-872304249F62}"/>
              </a:ext>
            </a:extLst>
          </p:cNvPr>
          <p:cNvSpPr txBox="1"/>
          <p:nvPr/>
        </p:nvSpPr>
        <p:spPr>
          <a:xfrm>
            <a:off x="263100" y="192426"/>
            <a:ext cx="6588076" cy="400110"/>
          </a:xfrm>
          <a:prstGeom prst="rect">
            <a:avLst/>
          </a:prstGeom>
          <a:noFill/>
        </p:spPr>
        <p:txBody>
          <a:bodyPr wrap="square" rtlCol="0">
            <a:spAutoFit/>
          </a:bodyPr>
          <a:lstStyle/>
          <a:p>
            <a:pPr marL="0" lvl="1" defTabSz="609585">
              <a:lnSpc>
                <a:spcPts val="2400"/>
              </a:lnSpc>
              <a:spcBef>
                <a:spcPts val="1333"/>
              </a:spcBef>
              <a:buClr>
                <a:srgbClr val="F15936"/>
              </a:buClr>
            </a:pPr>
            <a:r>
              <a:rPr lang="en-US" sz="2000" b="1" dirty="0">
                <a:solidFill>
                  <a:srgbClr val="00B0F0"/>
                </a:solidFill>
                <a:latin typeface="Arial" panose="020B0604020202020204" pitchFamily="34" charset="0"/>
                <a:cs typeface="Arial" panose="020B0604020202020204" pitchFamily="34" charset="0"/>
              </a:rPr>
              <a:t>audubon.org/climate-watch</a:t>
            </a:r>
          </a:p>
        </p:txBody>
      </p:sp>
      <p:pic>
        <p:nvPicPr>
          <p:cNvPr id="2" name="Picture 1" descr="A person holding a phone&#10;&#10;AI-generated content may be incorrect.">
            <a:extLst>
              <a:ext uri="{FF2B5EF4-FFF2-40B4-BE49-F238E27FC236}">
                <a16:creationId xmlns:a16="http://schemas.microsoft.com/office/drawing/2014/main" id="{9A60693E-FE93-ADF0-8D3F-635C72B43AC7}"/>
              </a:ext>
            </a:extLst>
          </p:cNvPr>
          <p:cNvPicPr>
            <a:picLocks noChangeAspect="1"/>
          </p:cNvPicPr>
          <p:nvPr/>
        </p:nvPicPr>
        <p:blipFill>
          <a:blip r:embed="rId3"/>
          <a:stretch>
            <a:fillRect/>
          </a:stretch>
        </p:blipFill>
        <p:spPr>
          <a:xfrm>
            <a:off x="4494452" y="1096003"/>
            <a:ext cx="6278460" cy="4575555"/>
          </a:xfrm>
          <a:prstGeom prst="rect">
            <a:avLst/>
          </a:prstGeom>
        </p:spPr>
      </p:pic>
      <p:pic>
        <p:nvPicPr>
          <p:cNvPr id="3" name="Picture 2" descr="A white text on a black background&#10;&#10;AI-generated content may be incorrect.">
            <a:extLst>
              <a:ext uri="{FF2B5EF4-FFF2-40B4-BE49-F238E27FC236}">
                <a16:creationId xmlns:a16="http://schemas.microsoft.com/office/drawing/2014/main" id="{7ED32670-B489-2835-F697-68B9A5C3B008}"/>
              </a:ext>
            </a:extLst>
          </p:cNvPr>
          <p:cNvPicPr>
            <a:picLocks noChangeAspect="1"/>
          </p:cNvPicPr>
          <p:nvPr/>
        </p:nvPicPr>
        <p:blipFill>
          <a:blip r:embed="rId4"/>
          <a:stretch>
            <a:fillRect/>
          </a:stretch>
        </p:blipFill>
        <p:spPr>
          <a:xfrm>
            <a:off x="440487" y="2803585"/>
            <a:ext cx="3633517" cy="948905"/>
          </a:xfrm>
          <a:prstGeom prst="rect">
            <a:avLst/>
          </a:prstGeom>
        </p:spPr>
      </p:pic>
      <p:sp>
        <p:nvSpPr>
          <p:cNvPr id="6" name="Rectangle 5">
            <a:extLst>
              <a:ext uri="{FF2B5EF4-FFF2-40B4-BE49-F238E27FC236}">
                <a16:creationId xmlns:a16="http://schemas.microsoft.com/office/drawing/2014/main" id="{37BA93CE-6D79-E0B4-94E6-369701DEDD9E}"/>
              </a:ext>
            </a:extLst>
          </p:cNvPr>
          <p:cNvSpPr/>
          <p:nvPr/>
        </p:nvSpPr>
        <p:spPr>
          <a:xfrm>
            <a:off x="6941575" y="5958347"/>
            <a:ext cx="5252883" cy="58256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dirty="0">
                <a:cs typeface="Arial"/>
              </a:rPr>
              <a:t>Online Resource:</a:t>
            </a:r>
            <a:r>
              <a:rPr lang="en-US" b="1" dirty="0">
                <a:cs typeface="Arial"/>
              </a:rPr>
              <a:t> Submitting Data Tutorial</a:t>
            </a:r>
          </a:p>
        </p:txBody>
      </p:sp>
    </p:spTree>
    <p:extLst>
      <p:ext uri="{BB962C8B-B14F-4D97-AF65-F5344CB8AC3E}">
        <p14:creationId xmlns:p14="http://schemas.microsoft.com/office/powerpoint/2010/main" val="679474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541720" y="2034119"/>
            <a:ext cx="4056613" cy="1323439"/>
          </a:xfrm>
          <a:prstGeom prst="rect">
            <a:avLst/>
          </a:prstGeom>
          <a:noFill/>
        </p:spPr>
        <p:txBody>
          <a:bodyPr wrap="square" lIns="91440" tIns="45720" rIns="91440" bIns="45720" rtlCol="0" anchor="t">
            <a:spAutoFit/>
          </a:bodyPr>
          <a:lstStyle/>
          <a:p>
            <a:pPr marL="0" lvl="1" algn="ctr" defTabSz="609585">
              <a:lnSpc>
                <a:spcPts val="2400"/>
              </a:lnSpc>
              <a:spcBef>
                <a:spcPts val="1333"/>
              </a:spcBef>
              <a:buClr>
                <a:srgbClr val="F15936"/>
              </a:buClr>
            </a:pPr>
            <a:r>
              <a:rPr lang="en-US" sz="2200" spc="-27" dirty="0">
                <a:ea typeface="Open Sans"/>
                <a:cs typeface="Open Sans"/>
              </a:rPr>
              <a:t>If using eBird to record data you will share your checklist IDs through our online Climate Watch Data Submission portal.</a:t>
            </a:r>
            <a:endParaRPr lang="en-US" dirty="0"/>
          </a:p>
        </p:txBody>
      </p:sp>
      <p:pic>
        <p:nvPicPr>
          <p:cNvPr id="2" name="Picture 1"/>
          <p:cNvPicPr>
            <a:picLocks noChangeAspect="1"/>
          </p:cNvPicPr>
          <p:nvPr/>
        </p:nvPicPr>
        <p:blipFill>
          <a:blip r:embed="rId3"/>
          <a:stretch>
            <a:fillRect/>
          </a:stretch>
        </p:blipFill>
        <p:spPr>
          <a:xfrm>
            <a:off x="-10160" y="-66675"/>
            <a:ext cx="4629150" cy="6924675"/>
          </a:xfrm>
          <a:prstGeom prst="rect">
            <a:avLst/>
          </a:prstGeom>
        </p:spPr>
      </p:pic>
      <p:pic>
        <p:nvPicPr>
          <p:cNvPr id="5" name="Picture 4" descr="About eBird - eBird">
            <a:extLst>
              <a:ext uri="{FF2B5EF4-FFF2-40B4-BE49-F238E27FC236}">
                <a16:creationId xmlns:a16="http://schemas.microsoft.com/office/drawing/2014/main" id="{73399D93-E1C6-5A4E-52BC-38220B868C8E}"/>
              </a:ext>
            </a:extLst>
          </p:cNvPr>
          <p:cNvPicPr>
            <a:picLocks noChangeAspect="1"/>
          </p:cNvPicPr>
          <p:nvPr/>
        </p:nvPicPr>
        <p:blipFill>
          <a:blip r:embed="rId4"/>
          <a:srcRect l="2808" r="109" b="26923"/>
          <a:stretch>
            <a:fillRect/>
          </a:stretch>
        </p:blipFill>
        <p:spPr>
          <a:xfrm>
            <a:off x="6941575" y="779698"/>
            <a:ext cx="2774152" cy="1169378"/>
          </a:xfrm>
          <a:prstGeom prst="rect">
            <a:avLst/>
          </a:prstGeom>
        </p:spPr>
      </p:pic>
      <p:pic>
        <p:nvPicPr>
          <p:cNvPr id="3" name="Picture 2" descr="A qr code on a white background&#10;&#10;AI-generated content may be incorrect.">
            <a:extLst>
              <a:ext uri="{FF2B5EF4-FFF2-40B4-BE49-F238E27FC236}">
                <a16:creationId xmlns:a16="http://schemas.microsoft.com/office/drawing/2014/main" id="{937DFD96-A53F-AB5B-5BA4-CFC4B2BF12E8}"/>
              </a:ext>
            </a:extLst>
          </p:cNvPr>
          <p:cNvPicPr>
            <a:picLocks noChangeAspect="1"/>
          </p:cNvPicPr>
          <p:nvPr/>
        </p:nvPicPr>
        <p:blipFill>
          <a:blip r:embed="rId5"/>
          <a:stretch>
            <a:fillRect/>
          </a:stretch>
        </p:blipFill>
        <p:spPr>
          <a:xfrm>
            <a:off x="7485211" y="3466044"/>
            <a:ext cx="2224897" cy="2282407"/>
          </a:xfrm>
          <a:prstGeom prst="rect">
            <a:avLst/>
          </a:prstGeom>
        </p:spPr>
      </p:pic>
      <p:sp>
        <p:nvSpPr>
          <p:cNvPr id="7" name="Rectangle 6">
            <a:extLst>
              <a:ext uri="{FF2B5EF4-FFF2-40B4-BE49-F238E27FC236}">
                <a16:creationId xmlns:a16="http://schemas.microsoft.com/office/drawing/2014/main" id="{65E4C213-B41E-D708-A8CB-C5C8C0B950E7}"/>
              </a:ext>
            </a:extLst>
          </p:cNvPr>
          <p:cNvSpPr/>
          <p:nvPr/>
        </p:nvSpPr>
        <p:spPr>
          <a:xfrm>
            <a:off x="6941575" y="5958347"/>
            <a:ext cx="5252883" cy="58256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dirty="0">
                <a:cs typeface="Arial"/>
              </a:rPr>
              <a:t>Online Resource:</a:t>
            </a:r>
            <a:r>
              <a:rPr lang="en-US" b="1" dirty="0">
                <a:cs typeface="Arial"/>
              </a:rPr>
              <a:t> Submitting Data Tutorial</a:t>
            </a:r>
          </a:p>
        </p:txBody>
      </p:sp>
    </p:spTree>
    <p:extLst>
      <p:ext uri="{BB962C8B-B14F-4D97-AF65-F5344CB8AC3E}">
        <p14:creationId xmlns:p14="http://schemas.microsoft.com/office/powerpoint/2010/main" val="2930709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229950" y="734515"/>
            <a:ext cx="3987539" cy="6123485"/>
          </a:xfrm>
          <a:prstGeom prst="rect">
            <a:avLst/>
          </a:prstGeom>
        </p:spPr>
      </p:pic>
      <p:sp>
        <p:nvSpPr>
          <p:cNvPr id="6" name="TextBox 5"/>
          <p:cNvSpPr txBox="1"/>
          <p:nvPr/>
        </p:nvSpPr>
        <p:spPr>
          <a:xfrm>
            <a:off x="5575211" y="960956"/>
            <a:ext cx="5846998" cy="3331681"/>
          </a:xfrm>
          <a:prstGeom prst="rect">
            <a:avLst/>
          </a:prstGeom>
          <a:noFill/>
        </p:spPr>
        <p:txBody>
          <a:bodyPr wrap="square" lIns="91440" tIns="45720" rIns="91440" bIns="45720" rtlCol="0" anchor="t">
            <a:spAutoFit/>
          </a:bodyPr>
          <a:lstStyle/>
          <a:p>
            <a:pPr marL="0" lvl="1" defTabSz="609585">
              <a:lnSpc>
                <a:spcPts val="2400"/>
              </a:lnSpc>
              <a:spcBef>
                <a:spcPts val="1333"/>
              </a:spcBef>
              <a:buClr>
                <a:srgbClr val="F15936"/>
              </a:buClr>
            </a:pPr>
            <a:r>
              <a:rPr lang="en-US" dirty="0">
                <a:latin typeface="Arial"/>
                <a:cs typeface="Arial"/>
              </a:rPr>
              <a:t>You can use </a:t>
            </a:r>
            <a:r>
              <a:rPr lang="en-US" dirty="0">
                <a:solidFill>
                  <a:schemeClr val="accent2"/>
                </a:solidFill>
                <a:latin typeface="Arial"/>
                <a:cs typeface="Arial"/>
                <a:hlinkClick r:id="rId4">
                  <a:extLst>
                    <a:ext uri="{A12FA001-AC4F-418D-AE19-62706E023703}">
                      <ahyp:hlinkClr xmlns:ahyp="http://schemas.microsoft.com/office/drawing/2018/hyperlinkcolor" val="tx"/>
                    </a:ext>
                  </a:extLst>
                </a:hlinkClick>
              </a:rPr>
              <a:t>Audubon’s mobile app </a:t>
            </a:r>
            <a:r>
              <a:rPr lang="en-US" dirty="0">
                <a:latin typeface="Arial"/>
                <a:cs typeface="Arial"/>
              </a:rPr>
              <a:t>to record your Climate Watch observations and save your checklists. </a:t>
            </a:r>
          </a:p>
          <a:p>
            <a:pPr marL="0" lvl="1" defTabSz="609585">
              <a:lnSpc>
                <a:spcPts val="2400"/>
              </a:lnSpc>
              <a:spcBef>
                <a:spcPts val="1333"/>
              </a:spcBef>
              <a:buClr>
                <a:srgbClr val="F15936"/>
              </a:buClr>
            </a:pPr>
            <a:r>
              <a:rPr lang="en-US" i="1" dirty="0">
                <a:latin typeface="Arial"/>
                <a:cs typeface="Arial"/>
              </a:rPr>
              <a:t>Note:</a:t>
            </a:r>
            <a:r>
              <a:rPr lang="en-US" dirty="0">
                <a:latin typeface="Arial"/>
                <a:cs typeface="Arial"/>
              </a:rPr>
              <a:t> The Audubon app's Climate Watch checklist capability is available </a:t>
            </a:r>
            <a:r>
              <a:rPr lang="en-US" b="1" dirty="0">
                <a:latin typeface="Arial"/>
                <a:cs typeface="Arial"/>
              </a:rPr>
              <a:t>only during the count period</a:t>
            </a:r>
            <a:r>
              <a:rPr lang="en-US" dirty="0">
                <a:latin typeface="Arial"/>
                <a:cs typeface="Arial"/>
              </a:rPr>
              <a:t>, so do not delay submitting your data this way.</a:t>
            </a:r>
          </a:p>
          <a:p>
            <a:pPr marL="0" lvl="1" defTabSz="609585">
              <a:lnSpc>
                <a:spcPts val="2400"/>
              </a:lnSpc>
              <a:spcBef>
                <a:spcPts val="1333"/>
              </a:spcBef>
              <a:buClr>
                <a:srgbClr val="F15936"/>
              </a:buClr>
            </a:pPr>
            <a:r>
              <a:rPr lang="en-US" b="1" dirty="0">
                <a:latin typeface="Arial"/>
                <a:cs typeface="Arial"/>
              </a:rPr>
              <a:t>You can download the app here: </a:t>
            </a:r>
            <a:r>
              <a:rPr lang="en-US" b="1" dirty="0">
                <a:solidFill>
                  <a:schemeClr val="accent2"/>
                </a:solidFill>
                <a:hlinkClick r:id="rId4">
                  <a:extLst>
                    <a:ext uri="{A12FA001-AC4F-418D-AE19-62706E023703}">
                      <ahyp:hlinkClr xmlns:ahyp="http://schemas.microsoft.com/office/drawing/2018/hyperlinkcolor" val="tx"/>
                    </a:ext>
                  </a:extLst>
                </a:hlinkClick>
              </a:rPr>
              <a:t>https://www.audubon.org/app</a:t>
            </a:r>
            <a:r>
              <a:rPr lang="en-US" b="1" dirty="0"/>
              <a:t> </a:t>
            </a:r>
            <a:endParaRPr lang="en-US" b="1" dirty="0">
              <a:cs typeface="Arial"/>
              <a:hlinkClick r:id="" action="ppaction://noaction">
                <a:extLst>
                  <a:ext uri="{A12FA001-AC4F-418D-AE19-62706E023703}">
                    <ahyp:hlinkClr xmlns:ahyp="http://schemas.microsoft.com/office/drawing/2018/hyperlinkcolor" val="tx"/>
                  </a:ext>
                </a:extLst>
              </a:hlinkClick>
            </a:endParaRPr>
          </a:p>
          <a:p>
            <a:pPr marL="0" lvl="1" defTabSz="609585">
              <a:lnSpc>
                <a:spcPts val="2400"/>
              </a:lnSpc>
              <a:spcBef>
                <a:spcPts val="1333"/>
              </a:spcBef>
              <a:buClr>
                <a:srgbClr val="F15936"/>
              </a:buClr>
            </a:pPr>
            <a:endParaRPr lang="en-US" b="1" dirty="0">
              <a:cs typeface="Arial"/>
            </a:endParaRPr>
          </a:p>
          <a:p>
            <a:pPr marL="0" lvl="1" defTabSz="609585">
              <a:buClr>
                <a:srgbClr val="F15936"/>
              </a:buClr>
            </a:pPr>
            <a:endParaRPr lang="en-US" b="1" dirty="0">
              <a:solidFill>
                <a:srgbClr val="262626"/>
              </a:solidFill>
              <a:latin typeface="Arial"/>
              <a:cs typeface="Arial"/>
            </a:endParaRPr>
          </a:p>
        </p:txBody>
      </p:sp>
      <p:pic>
        <p:nvPicPr>
          <p:cNvPr id="2" name="Picture 1" descr="A qr code on a white background&#10;&#10;AI-generated content may be incorrect.">
            <a:extLst>
              <a:ext uri="{FF2B5EF4-FFF2-40B4-BE49-F238E27FC236}">
                <a16:creationId xmlns:a16="http://schemas.microsoft.com/office/drawing/2014/main" id="{F05013A5-35FC-3320-3950-59D95ABE0D02}"/>
              </a:ext>
            </a:extLst>
          </p:cNvPr>
          <p:cNvPicPr>
            <a:picLocks noChangeAspect="1"/>
          </p:cNvPicPr>
          <p:nvPr/>
        </p:nvPicPr>
        <p:blipFill>
          <a:blip r:embed="rId5"/>
          <a:stretch>
            <a:fillRect/>
          </a:stretch>
        </p:blipFill>
        <p:spPr>
          <a:xfrm>
            <a:off x="7312684" y="3550222"/>
            <a:ext cx="2368669" cy="2354292"/>
          </a:xfrm>
          <a:prstGeom prst="rect">
            <a:avLst/>
          </a:prstGeom>
        </p:spPr>
      </p:pic>
      <p:sp>
        <p:nvSpPr>
          <p:cNvPr id="4" name="Rectangle 3">
            <a:extLst>
              <a:ext uri="{FF2B5EF4-FFF2-40B4-BE49-F238E27FC236}">
                <a16:creationId xmlns:a16="http://schemas.microsoft.com/office/drawing/2014/main" id="{E6CC8CC4-65A0-6622-6AC3-C99C45E490FB}"/>
              </a:ext>
            </a:extLst>
          </p:cNvPr>
          <p:cNvSpPr/>
          <p:nvPr/>
        </p:nvSpPr>
        <p:spPr>
          <a:xfrm>
            <a:off x="6941575" y="5958347"/>
            <a:ext cx="5252883" cy="58256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dirty="0">
                <a:cs typeface="Arial"/>
              </a:rPr>
              <a:t>Online Resource:</a:t>
            </a:r>
            <a:r>
              <a:rPr lang="en-US" b="1" dirty="0">
                <a:cs typeface="Arial"/>
              </a:rPr>
              <a:t> Submitting Data Tutorial</a:t>
            </a:r>
          </a:p>
        </p:txBody>
      </p:sp>
    </p:spTree>
    <p:extLst>
      <p:ext uri="{BB962C8B-B14F-4D97-AF65-F5344CB8AC3E}">
        <p14:creationId xmlns:p14="http://schemas.microsoft.com/office/powerpoint/2010/main" val="122595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Shape 215"/>
          <p:cNvSpPr>
            <a:spLocks noGrp="1"/>
          </p:cNvSpPr>
          <p:nvPr>
            <p:ph type="title"/>
          </p:nvPr>
        </p:nvSpPr>
        <p:spPr>
          <a:prstGeom prst="rect">
            <a:avLst/>
          </a:prstGeom>
        </p:spPr>
        <p:txBody>
          <a:bodyPr/>
          <a:lstStyle/>
          <a:p>
            <a:pPr defTabSz="387974">
              <a:defRPr sz="7050"/>
            </a:pPr>
            <a:r>
              <a:rPr lang="en-US" sz="3733" dirty="0"/>
              <a:t>Climate Watch Resources</a:t>
            </a:r>
            <a:endParaRPr sz="3733" dirty="0"/>
          </a:p>
        </p:txBody>
      </p:sp>
    </p:spTree>
    <p:extLst>
      <p:ext uri="{BB962C8B-B14F-4D97-AF65-F5344CB8AC3E}">
        <p14:creationId xmlns:p14="http://schemas.microsoft.com/office/powerpoint/2010/main" val="437853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4294967295"/>
          </p:nvPr>
        </p:nvSpPr>
        <p:spPr>
          <a:xfrm>
            <a:off x="447208" y="5036696"/>
            <a:ext cx="6628149" cy="1176728"/>
          </a:xfrm>
        </p:spPr>
        <p:txBody>
          <a:bodyPr>
            <a:normAutofit/>
          </a:bodyPr>
          <a:lstStyle/>
          <a:p>
            <a:r>
              <a:rPr lang="en-US" sz="1800" dirty="0">
                <a:solidFill>
                  <a:srgbClr val="159ADA"/>
                </a:solidFill>
              </a:rPr>
              <a:t>2019 </a:t>
            </a:r>
            <a:r>
              <a:rPr lang="en-US" sz="1800" i="1" dirty="0">
                <a:solidFill>
                  <a:srgbClr val="159ADA"/>
                </a:solidFill>
                <a:latin typeface="+mn-lt"/>
              </a:rPr>
              <a:t>Survival</a:t>
            </a:r>
            <a:r>
              <a:rPr lang="en-US" sz="1800" i="1" dirty="0">
                <a:solidFill>
                  <a:srgbClr val="159ADA"/>
                </a:solidFill>
              </a:rPr>
              <a:t> By Degrees </a:t>
            </a:r>
            <a:r>
              <a:rPr lang="en-US" sz="1800" dirty="0">
                <a:solidFill>
                  <a:srgbClr val="159ADA"/>
                </a:solidFill>
              </a:rPr>
              <a:t>Climate Change Report</a:t>
            </a:r>
            <a:endParaRPr lang="en-US" sz="1800" dirty="0">
              <a:hlinkClick r:id="rId3"/>
            </a:endParaRPr>
          </a:p>
          <a:p>
            <a:r>
              <a:rPr lang="en-US" sz="1800" dirty="0">
                <a:solidFill>
                  <a:srgbClr val="159ADA"/>
                </a:solidFill>
                <a:hlinkClick r:id="rId3"/>
              </a:rPr>
              <a:t>https://www.audubon.org/climate/survivalbydegrees</a:t>
            </a:r>
            <a:endParaRPr lang="en-US" sz="1800" dirty="0">
              <a:solidFill>
                <a:srgbClr val="159ADA"/>
              </a:solidFill>
            </a:endParaRPr>
          </a:p>
        </p:txBody>
      </p:sp>
      <p:pic>
        <p:nvPicPr>
          <p:cNvPr id="5" name="Picture 4"/>
          <p:cNvPicPr>
            <a:picLocks noChangeAspect="1"/>
          </p:cNvPicPr>
          <p:nvPr/>
        </p:nvPicPr>
        <p:blipFill>
          <a:blip r:embed="rId4"/>
          <a:stretch>
            <a:fillRect/>
          </a:stretch>
        </p:blipFill>
        <p:spPr>
          <a:xfrm>
            <a:off x="7352676" y="961211"/>
            <a:ext cx="4524007" cy="5567005"/>
          </a:xfrm>
          <a:prstGeom prst="rect">
            <a:avLst/>
          </a:prstGeom>
        </p:spPr>
      </p:pic>
      <p:pic>
        <p:nvPicPr>
          <p:cNvPr id="7" name="Picture 6"/>
          <p:cNvPicPr>
            <a:picLocks noChangeAspect="1"/>
          </p:cNvPicPr>
          <p:nvPr/>
        </p:nvPicPr>
        <p:blipFill>
          <a:blip r:embed="rId5"/>
          <a:stretch>
            <a:fillRect/>
          </a:stretch>
        </p:blipFill>
        <p:spPr>
          <a:xfrm>
            <a:off x="807468" y="1013677"/>
            <a:ext cx="5552691" cy="3678245"/>
          </a:xfrm>
          <a:prstGeom prst="rect">
            <a:avLst/>
          </a:prstGeom>
        </p:spPr>
      </p:pic>
    </p:spTree>
    <p:extLst>
      <p:ext uri="{BB962C8B-B14F-4D97-AF65-F5344CB8AC3E}">
        <p14:creationId xmlns:p14="http://schemas.microsoft.com/office/powerpoint/2010/main" val="485566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4599775" y="884833"/>
            <a:ext cx="3500321" cy="4820114"/>
          </a:xfrm>
          <a:prstGeom prst="rect">
            <a:avLst/>
          </a:prstGeom>
        </p:spPr>
      </p:pic>
      <p:sp>
        <p:nvSpPr>
          <p:cNvPr id="2" name="Title 1"/>
          <p:cNvSpPr>
            <a:spLocks noGrp="1"/>
          </p:cNvSpPr>
          <p:nvPr>
            <p:ph type="title"/>
          </p:nvPr>
        </p:nvSpPr>
        <p:spPr/>
        <p:txBody>
          <a:bodyPr/>
          <a:lstStyle/>
          <a:p>
            <a:r>
              <a:rPr lang="en-US" dirty="0">
                <a:solidFill>
                  <a:srgbClr val="159ADA"/>
                </a:solidFill>
              </a:rPr>
              <a:t>Climate Watch Resources</a:t>
            </a:r>
          </a:p>
        </p:txBody>
      </p:sp>
      <p:sp>
        <p:nvSpPr>
          <p:cNvPr id="3" name="Text Placeholder 2"/>
          <p:cNvSpPr>
            <a:spLocks noGrp="1"/>
          </p:cNvSpPr>
          <p:nvPr>
            <p:ph type="body" idx="1"/>
          </p:nvPr>
        </p:nvSpPr>
        <p:spPr>
          <a:xfrm>
            <a:off x="391601" y="1494013"/>
            <a:ext cx="3306187" cy="947735"/>
          </a:xfrm>
        </p:spPr>
        <p:txBody>
          <a:bodyPr>
            <a:normAutofit/>
          </a:bodyPr>
          <a:lstStyle/>
          <a:p>
            <a:r>
              <a:rPr lang="en-US" sz="1800" dirty="0">
                <a:solidFill>
                  <a:srgbClr val="159ADA"/>
                </a:solidFill>
              </a:rPr>
              <a:t>Climate Watch Website</a:t>
            </a:r>
          </a:p>
          <a:p>
            <a:r>
              <a:rPr lang="en-US" sz="1800" dirty="0">
                <a:solidFill>
                  <a:srgbClr val="159ADA"/>
                </a:solidFill>
              </a:rPr>
              <a:t>audubon.org/</a:t>
            </a:r>
            <a:r>
              <a:rPr lang="en-US" sz="1800" dirty="0" err="1">
                <a:solidFill>
                  <a:srgbClr val="159ADA"/>
                </a:solidFill>
              </a:rPr>
              <a:t>climatewatch</a:t>
            </a:r>
            <a:endParaRPr lang="en-US" sz="1800" dirty="0">
              <a:solidFill>
                <a:srgbClr val="159ADA"/>
              </a:solidFill>
            </a:endParaRPr>
          </a:p>
          <a:p>
            <a:endParaRPr lang="en-US" sz="1800" dirty="0"/>
          </a:p>
        </p:txBody>
      </p:sp>
      <p:pic>
        <p:nvPicPr>
          <p:cNvPr id="4" name="Picture 3"/>
          <p:cNvPicPr>
            <a:picLocks noChangeAspect="1"/>
          </p:cNvPicPr>
          <p:nvPr/>
        </p:nvPicPr>
        <p:blipFill>
          <a:blip r:embed="rId4"/>
          <a:stretch>
            <a:fillRect/>
          </a:stretch>
        </p:blipFill>
        <p:spPr>
          <a:xfrm>
            <a:off x="391601" y="2257108"/>
            <a:ext cx="3244515" cy="4116075"/>
          </a:xfrm>
          <a:prstGeom prst="rect">
            <a:avLst/>
          </a:prstGeom>
        </p:spPr>
      </p:pic>
      <p:pic>
        <p:nvPicPr>
          <p:cNvPr id="6" name="Picture 5"/>
          <p:cNvPicPr>
            <a:picLocks noChangeAspect="1"/>
          </p:cNvPicPr>
          <p:nvPr/>
        </p:nvPicPr>
        <p:blipFill>
          <a:blip r:embed="rId5"/>
          <a:stretch>
            <a:fillRect/>
          </a:stretch>
        </p:blipFill>
        <p:spPr>
          <a:xfrm>
            <a:off x="5460738" y="1333243"/>
            <a:ext cx="3466609" cy="4242652"/>
          </a:xfrm>
          <a:prstGeom prst="rect">
            <a:avLst/>
          </a:prstGeom>
        </p:spPr>
      </p:pic>
      <p:pic>
        <p:nvPicPr>
          <p:cNvPr id="7" name="Picture 6"/>
          <p:cNvPicPr>
            <a:picLocks noChangeAspect="1"/>
          </p:cNvPicPr>
          <p:nvPr/>
        </p:nvPicPr>
        <p:blipFill>
          <a:blip r:embed="rId6"/>
          <a:stretch>
            <a:fillRect/>
          </a:stretch>
        </p:blipFill>
        <p:spPr>
          <a:xfrm>
            <a:off x="6121121" y="1857351"/>
            <a:ext cx="3466609" cy="4541205"/>
          </a:xfrm>
          <a:prstGeom prst="rect">
            <a:avLst/>
          </a:prstGeom>
        </p:spPr>
      </p:pic>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l="1827" t="1094" r="1469" b="2633"/>
          <a:stretch/>
        </p:blipFill>
        <p:spPr>
          <a:xfrm>
            <a:off x="6645281" y="2168848"/>
            <a:ext cx="3471123" cy="4508617"/>
          </a:xfrm>
          <a:prstGeom prst="rect">
            <a:avLst/>
          </a:prstGeom>
        </p:spPr>
      </p:pic>
      <p:pic>
        <p:nvPicPr>
          <p:cNvPr id="9" name="Picture 8"/>
          <p:cNvPicPr>
            <a:picLocks noChangeAspect="1"/>
          </p:cNvPicPr>
          <p:nvPr/>
        </p:nvPicPr>
        <p:blipFill>
          <a:blip r:embed="rId8"/>
          <a:stretch>
            <a:fillRect/>
          </a:stretch>
        </p:blipFill>
        <p:spPr>
          <a:xfrm>
            <a:off x="7235972" y="3723639"/>
            <a:ext cx="4729873" cy="2710948"/>
          </a:xfrm>
          <a:prstGeom prst="rect">
            <a:avLst/>
          </a:prstGeom>
        </p:spPr>
      </p:pic>
    </p:spTree>
    <p:extLst>
      <p:ext uri="{BB962C8B-B14F-4D97-AF65-F5344CB8AC3E}">
        <p14:creationId xmlns:p14="http://schemas.microsoft.com/office/powerpoint/2010/main" val="34622082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5120" y="5911273"/>
            <a:ext cx="3258589" cy="88761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defRPr/>
            </a:pPr>
            <a:endParaRPr lang="en-US" sz="2400">
              <a:solidFill>
                <a:prstClr val="white"/>
              </a:solidFill>
              <a:latin typeface="Arial"/>
            </a:endParaRPr>
          </a:p>
        </p:txBody>
      </p:sp>
      <p:sp>
        <p:nvSpPr>
          <p:cNvPr id="8" name="Title 7"/>
          <p:cNvSpPr>
            <a:spLocks noGrp="1"/>
          </p:cNvSpPr>
          <p:nvPr>
            <p:ph type="title"/>
          </p:nvPr>
        </p:nvSpPr>
        <p:spPr>
          <a:xfrm>
            <a:off x="7147810" y="1494019"/>
            <a:ext cx="4572000" cy="853440"/>
          </a:xfrm>
        </p:spPr>
        <p:txBody>
          <a:bodyPr/>
          <a:lstStyle/>
          <a:p>
            <a:r>
              <a:rPr lang="en-US" sz="2600" dirty="0"/>
              <a:t>Engagement Toolkit</a:t>
            </a:r>
          </a:p>
        </p:txBody>
      </p:sp>
      <p:sp>
        <p:nvSpPr>
          <p:cNvPr id="10" name="Text Placeholder 9"/>
          <p:cNvSpPr>
            <a:spLocks noGrp="1"/>
          </p:cNvSpPr>
          <p:nvPr>
            <p:ph type="body" sz="quarter" idx="11"/>
          </p:nvPr>
        </p:nvSpPr>
        <p:spPr>
          <a:xfrm>
            <a:off x="6705600" y="2164928"/>
            <a:ext cx="4572000" cy="4093465"/>
          </a:xfrm>
        </p:spPr>
        <p:txBody>
          <a:bodyPr/>
          <a:lstStyle/>
          <a:p>
            <a:pPr marL="891518" lvl="1" indent="-342891">
              <a:lnSpc>
                <a:spcPct val="80000"/>
              </a:lnSpc>
              <a:buFont typeface="Arial" panose="020B0604020202020204" pitchFamily="34" charset="0"/>
              <a:buChar char="•"/>
            </a:pPr>
            <a:r>
              <a:rPr lang="en-US" sz="1800" dirty="0"/>
              <a:t>Videos</a:t>
            </a:r>
          </a:p>
          <a:p>
            <a:pPr marL="891518" lvl="1" indent="-342891">
              <a:lnSpc>
                <a:spcPct val="80000"/>
              </a:lnSpc>
              <a:buFont typeface="Arial" panose="020B0604020202020204" pitchFamily="34" charset="0"/>
              <a:buChar char="•"/>
            </a:pPr>
            <a:r>
              <a:rPr lang="en-US" sz="1800" dirty="0"/>
              <a:t>Posters and Flyers</a:t>
            </a:r>
          </a:p>
          <a:p>
            <a:pPr marL="891518" lvl="1" indent="-342891">
              <a:lnSpc>
                <a:spcPct val="80000"/>
              </a:lnSpc>
              <a:buFont typeface="Arial" panose="020B0604020202020204" pitchFamily="34" charset="0"/>
              <a:buChar char="•"/>
            </a:pPr>
            <a:r>
              <a:rPr lang="en-US" sz="1800" dirty="0"/>
              <a:t>Sample newsletter content</a:t>
            </a:r>
          </a:p>
          <a:p>
            <a:pPr marL="891518" lvl="1" indent="-342891">
              <a:lnSpc>
                <a:spcPct val="80000"/>
              </a:lnSpc>
              <a:buFont typeface="Arial" panose="020B0604020202020204" pitchFamily="34" charset="0"/>
              <a:buChar char="•"/>
            </a:pPr>
            <a:r>
              <a:rPr lang="en-US" sz="1800" dirty="0"/>
              <a:t>Press release template</a:t>
            </a:r>
          </a:p>
          <a:p>
            <a:pPr marL="891518" lvl="1" indent="-342891">
              <a:lnSpc>
                <a:spcPct val="80000"/>
              </a:lnSpc>
              <a:buFont typeface="Arial" panose="020B0604020202020204" pitchFamily="34" charset="0"/>
              <a:buChar char="•"/>
            </a:pPr>
            <a:r>
              <a:rPr lang="en-US" sz="1800" dirty="0"/>
              <a:t>Social media content</a:t>
            </a:r>
          </a:p>
          <a:p>
            <a:pPr marL="891518" lvl="1" indent="-342891">
              <a:lnSpc>
                <a:spcPct val="80000"/>
              </a:lnSpc>
              <a:buFont typeface="Arial" panose="020B0604020202020204" pitchFamily="34" charset="0"/>
              <a:buChar char="•"/>
            </a:pPr>
            <a:r>
              <a:rPr lang="en-US" sz="1800" dirty="0"/>
              <a:t>Webinar materials</a:t>
            </a:r>
          </a:p>
          <a:p>
            <a:pPr marL="891518" lvl="1" indent="-342891">
              <a:lnSpc>
                <a:spcPct val="80000"/>
              </a:lnSpc>
              <a:buFont typeface="Arial" panose="020B0604020202020204" pitchFamily="34" charset="0"/>
              <a:buChar char="•"/>
            </a:pPr>
            <a:r>
              <a:rPr lang="en-US" sz="1800" dirty="0"/>
              <a:t>Letters to elected officials templates</a:t>
            </a:r>
          </a:p>
          <a:p>
            <a:pPr marL="891518" lvl="1" indent="-342891">
              <a:lnSpc>
                <a:spcPct val="80000"/>
              </a:lnSpc>
              <a:buFont typeface="Arial" panose="020B0604020202020204" pitchFamily="34" charset="0"/>
              <a:buChar char="•"/>
            </a:pPr>
            <a:r>
              <a:rPr lang="en-US" sz="1800" dirty="0"/>
              <a:t>Recruitment guide</a:t>
            </a:r>
          </a:p>
          <a:p>
            <a:pPr marL="891518" lvl="1" indent="-342891">
              <a:lnSpc>
                <a:spcPct val="80000"/>
              </a:lnSpc>
              <a:buFont typeface="Arial" panose="020B0604020202020204" pitchFamily="34" charset="0"/>
              <a:buChar char="•"/>
            </a:pPr>
            <a:endParaRPr lang="en-US" sz="2400" dirty="0">
              <a:solidFill>
                <a:schemeClr val="tx1"/>
              </a:solidFill>
            </a:endParaRPr>
          </a:p>
          <a:p>
            <a:endParaRPr lang="en-US" dirty="0">
              <a:solidFill>
                <a:schemeClr val="tx1"/>
              </a:solidFill>
            </a:endParaRPr>
          </a:p>
        </p:txBody>
      </p:sp>
      <p:pic>
        <p:nvPicPr>
          <p:cNvPr id="3" name="Picture Placeholder 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9094" b="9094"/>
          <a:stretch>
            <a:fillRect/>
          </a:stretch>
        </p:blipFill>
        <p:spPr>
          <a:xfrm>
            <a:off x="0" y="443112"/>
            <a:ext cx="6092057" cy="6144768"/>
          </a:xfrm>
        </p:spPr>
      </p:pic>
    </p:spTree>
    <p:extLst>
      <p:ext uri="{BB962C8B-B14F-4D97-AF65-F5344CB8AC3E}">
        <p14:creationId xmlns:p14="http://schemas.microsoft.com/office/powerpoint/2010/main" val="3900338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2652" y="3482108"/>
            <a:ext cx="11979349" cy="3258933"/>
          </a:xfrm>
        </p:spPr>
        <p:txBody>
          <a:bodyPr>
            <a:normAutofit/>
          </a:bodyPr>
          <a:lstStyle/>
          <a:p>
            <a:r>
              <a:rPr lang="en-US" sz="2600" dirty="0">
                <a:solidFill>
                  <a:schemeClr val="tx1"/>
                </a:solidFill>
                <a:latin typeface="+mn-lt"/>
              </a:rPr>
              <a:t>Recruiting volunteers/participants </a:t>
            </a:r>
          </a:p>
          <a:p>
            <a:pPr marL="571486" indent="-571486">
              <a:buFont typeface="Arial" panose="020B0604020202020204" pitchFamily="34" charset="0"/>
              <a:buChar char="•"/>
            </a:pPr>
            <a:r>
              <a:rPr lang="en-US" sz="1800" b="0" dirty="0">
                <a:latin typeface="+mn-lt"/>
              </a:rPr>
              <a:t>Participants in other citizen/community science programs</a:t>
            </a:r>
          </a:p>
          <a:p>
            <a:pPr marL="571486" indent="-571486">
              <a:buFont typeface="Arial" panose="020B0604020202020204" pitchFamily="34" charset="0"/>
              <a:buChar char="•"/>
            </a:pPr>
            <a:r>
              <a:rPr lang="en-US" sz="1800" b="0" dirty="0">
                <a:latin typeface="+mn-lt"/>
              </a:rPr>
              <a:t>Facebook and other social media channels</a:t>
            </a:r>
          </a:p>
          <a:p>
            <a:pPr marL="571486" indent="-571486">
              <a:buFont typeface="Arial" panose="020B0604020202020204" pitchFamily="34" charset="0"/>
              <a:buChar char="•"/>
            </a:pPr>
            <a:r>
              <a:rPr lang="en-US" sz="1800" b="0" dirty="0">
                <a:latin typeface="+mn-lt"/>
              </a:rPr>
              <a:t>Master naturalist programs</a:t>
            </a:r>
          </a:p>
          <a:p>
            <a:pPr marL="571486" indent="-571486">
              <a:buFont typeface="Arial" panose="020B0604020202020204" pitchFamily="34" charset="0"/>
              <a:buChar char="•"/>
            </a:pPr>
            <a:r>
              <a:rPr lang="en-US" sz="1800" b="0" dirty="0">
                <a:latin typeface="+mn-lt"/>
              </a:rPr>
              <a:t>Local birding groups, garden clubs, land trusts</a:t>
            </a:r>
          </a:p>
          <a:p>
            <a:pPr marL="571486" indent="-571486">
              <a:buFont typeface="Arial" panose="020B0604020202020204" pitchFamily="34" charset="0"/>
              <a:buChar char="•"/>
            </a:pPr>
            <a:r>
              <a:rPr lang="en-US" sz="1800" b="0" dirty="0">
                <a:latin typeface="+mn-lt"/>
              </a:rPr>
              <a:t>State Website (e.g. </a:t>
            </a:r>
            <a:r>
              <a:rPr lang="en-US" sz="1800" b="0" dirty="0">
                <a:latin typeface="+mn-lt"/>
                <a:hlinkClick r:id="rId3"/>
              </a:rPr>
              <a:t>http://nc.audubon.org/news/watching-nuthatches-0</a:t>
            </a:r>
            <a:r>
              <a:rPr lang="en-US" sz="1800" b="0" dirty="0">
                <a:latin typeface="+mn-lt"/>
              </a:rPr>
              <a:t>)</a:t>
            </a:r>
          </a:p>
          <a:p>
            <a:pPr marL="571486" indent="-571486">
              <a:buFont typeface="Arial" panose="020B0604020202020204" pitchFamily="34" charset="0"/>
              <a:buChar char="•"/>
            </a:pPr>
            <a:r>
              <a:rPr lang="en-US" sz="1800" b="0" dirty="0">
                <a:latin typeface="+mn-lt"/>
              </a:rPr>
              <a:t>Audubon toolkit- recruitment guide </a:t>
            </a:r>
            <a:endParaRPr lang="en-US" sz="1600" b="0" dirty="0">
              <a:latin typeface="+mn-lt"/>
            </a:endParaRPr>
          </a:p>
        </p:txBody>
      </p:sp>
      <p:pic>
        <p:nvPicPr>
          <p:cNvPr id="4" name="Picture Placeholder 3" descr="IMG_0762.jpg"/>
          <p:cNvPicPr>
            <a:picLocks noGrp="1" noChangeAspect="1"/>
          </p:cNvPicPr>
          <p:nvPr>
            <p:ph type="pic" sz="quarter" idx="10"/>
          </p:nvPr>
        </p:nvPicPr>
        <p:blipFill>
          <a:blip r:embed="rId4" cstate="print">
            <a:extLst>
              <a:ext uri="{28A0092B-C50C-407E-A947-70E740481C1C}">
                <a14:useLocalDpi xmlns:a14="http://schemas.microsoft.com/office/drawing/2010/main"/>
              </a:ext>
            </a:extLst>
          </a:blip>
          <a:srcRect t="29022" b="29022"/>
          <a:stretch>
            <a:fillRect/>
          </a:stretch>
        </p:blipFill>
        <p:spPr>
          <a:prstGeom prst="rect">
            <a:avLst/>
          </a:prstGeom>
        </p:spPr>
      </p:pic>
    </p:spTree>
    <p:extLst>
      <p:ext uri="{BB962C8B-B14F-4D97-AF65-F5344CB8AC3E}">
        <p14:creationId xmlns:p14="http://schemas.microsoft.com/office/powerpoint/2010/main" val="604643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pPr>
              <a:lnSpc>
                <a:spcPct val="100000"/>
              </a:lnSpc>
            </a:pPr>
            <a:r>
              <a:rPr lang="en-US" dirty="0">
                <a:solidFill>
                  <a:schemeClr val="bg1"/>
                </a:solidFill>
              </a:rPr>
              <a:t>We like the fact that we're contributing, even in a small way, to a scientific effort that will, hopefully, benefit the birds we love to watch</a:t>
            </a:r>
            <a:endParaRPr lang="en-US" dirty="0"/>
          </a:p>
        </p:txBody>
      </p:sp>
      <p:sp>
        <p:nvSpPr>
          <p:cNvPr id="9" name="Text Placeholder 8"/>
          <p:cNvSpPr>
            <a:spLocks noGrp="1"/>
          </p:cNvSpPr>
          <p:nvPr>
            <p:ph type="body" sz="quarter" idx="11"/>
          </p:nvPr>
        </p:nvSpPr>
        <p:spPr/>
        <p:txBody>
          <a:bodyPr/>
          <a:lstStyle/>
          <a:p>
            <a:r>
              <a:rPr lang="en-US" dirty="0"/>
              <a:t>Climate watch volunteer</a:t>
            </a:r>
          </a:p>
        </p:txBody>
      </p:sp>
    </p:spTree>
    <p:extLst>
      <p:ext uri="{BB962C8B-B14F-4D97-AF65-F5344CB8AC3E}">
        <p14:creationId xmlns:p14="http://schemas.microsoft.com/office/powerpoint/2010/main" val="737156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EA6EE94-EA41-BF40-8CFE-E4828110F756}"/>
              </a:ext>
            </a:extLst>
          </p:cNvPr>
          <p:cNvSpPr/>
          <p:nvPr/>
        </p:nvSpPr>
        <p:spPr>
          <a:xfrm>
            <a:off x="0" y="3429000"/>
            <a:ext cx="12192000" cy="3428997"/>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18" name="Rectangle 17">
            <a:extLst>
              <a:ext uri="{FF2B5EF4-FFF2-40B4-BE49-F238E27FC236}">
                <a16:creationId xmlns:a16="http://schemas.microsoft.com/office/drawing/2014/main" id="{DCFE0FFD-9414-0E4B-B252-28679C4BDDA0}"/>
              </a:ext>
            </a:extLst>
          </p:cNvPr>
          <p:cNvSpPr/>
          <p:nvPr/>
        </p:nvSpPr>
        <p:spPr>
          <a:xfrm>
            <a:off x="620956" y="2497885"/>
            <a:ext cx="2649419" cy="3405735"/>
          </a:xfrm>
          <a:prstGeom prst="rect">
            <a:avLst/>
          </a:prstGeom>
          <a:solidFill>
            <a:schemeClr val="tx1">
              <a:lumMod val="90000"/>
              <a:lumOff val="10000"/>
            </a:schemeClr>
          </a:solidFill>
          <a:ln w="19050">
            <a:solidFill>
              <a:schemeClr val="tx1">
                <a:lumMod val="90000"/>
                <a:lumOff val="10000"/>
              </a:schemeClr>
            </a:solidFill>
          </a:ln>
          <a:effectLst/>
        </p:spPr>
        <p:style>
          <a:lnRef idx="1">
            <a:schemeClr val="accent1"/>
          </a:lnRef>
          <a:fillRef idx="3">
            <a:schemeClr val="accent1"/>
          </a:fillRef>
          <a:effectRef idx="2">
            <a:schemeClr val="accent1"/>
          </a:effectRef>
          <a:fontRef idx="minor">
            <a:schemeClr val="lt1"/>
          </a:fontRef>
        </p:style>
        <p:txBody>
          <a:bodyPr bIns="182880" rtlCol="0" anchor="b" anchorCtr="0"/>
          <a:lstStyle/>
          <a:p>
            <a:pPr algn="ctr"/>
            <a:r>
              <a:rPr lang="en-US" sz="1600" b="1" dirty="0">
                <a:solidFill>
                  <a:schemeClr val="bg1"/>
                </a:solidFill>
              </a:rPr>
              <a:t>Climate</a:t>
            </a:r>
          </a:p>
        </p:txBody>
      </p:sp>
      <p:sp>
        <p:nvSpPr>
          <p:cNvPr id="19" name="Rectangle 18">
            <a:extLst>
              <a:ext uri="{FF2B5EF4-FFF2-40B4-BE49-F238E27FC236}">
                <a16:creationId xmlns:a16="http://schemas.microsoft.com/office/drawing/2014/main" id="{9B47810A-F9A3-5145-BB35-8D9F74396D62}"/>
              </a:ext>
            </a:extLst>
          </p:cNvPr>
          <p:cNvSpPr/>
          <p:nvPr/>
        </p:nvSpPr>
        <p:spPr>
          <a:xfrm>
            <a:off x="3387845" y="2497885"/>
            <a:ext cx="2649419" cy="3405735"/>
          </a:xfrm>
          <a:prstGeom prst="rect">
            <a:avLst/>
          </a:prstGeom>
          <a:solidFill>
            <a:schemeClr val="tx1">
              <a:lumMod val="90000"/>
              <a:lumOff val="10000"/>
            </a:schemeClr>
          </a:solidFill>
          <a:ln w="19050">
            <a:solidFill>
              <a:schemeClr val="tx1">
                <a:lumMod val="90000"/>
                <a:lumOff val="10000"/>
              </a:schemeClr>
            </a:solidFill>
          </a:ln>
          <a:effectLst/>
        </p:spPr>
        <p:style>
          <a:lnRef idx="1">
            <a:schemeClr val="accent1"/>
          </a:lnRef>
          <a:fillRef idx="3">
            <a:schemeClr val="accent1"/>
          </a:fillRef>
          <a:effectRef idx="2">
            <a:schemeClr val="accent1"/>
          </a:effectRef>
          <a:fontRef idx="minor">
            <a:schemeClr val="lt1"/>
          </a:fontRef>
        </p:style>
        <p:txBody>
          <a:bodyPr bIns="182880" rtlCol="0" anchor="b" anchorCtr="0"/>
          <a:lstStyle/>
          <a:p>
            <a:pPr algn="ctr"/>
            <a:r>
              <a:rPr lang="en-US" sz="1600" b="1" dirty="0">
                <a:solidFill>
                  <a:schemeClr val="bg1"/>
                </a:solidFill>
              </a:rPr>
              <a:t>Human Land Use</a:t>
            </a:r>
          </a:p>
        </p:txBody>
      </p:sp>
      <p:sp>
        <p:nvSpPr>
          <p:cNvPr id="20" name="Rectangle 19">
            <a:extLst>
              <a:ext uri="{FF2B5EF4-FFF2-40B4-BE49-F238E27FC236}">
                <a16:creationId xmlns:a16="http://schemas.microsoft.com/office/drawing/2014/main" id="{222B113C-BB49-7149-BD3A-D44664D4E661}"/>
              </a:ext>
            </a:extLst>
          </p:cNvPr>
          <p:cNvSpPr/>
          <p:nvPr/>
        </p:nvSpPr>
        <p:spPr>
          <a:xfrm>
            <a:off x="6154736" y="2497885"/>
            <a:ext cx="2649419" cy="3405735"/>
          </a:xfrm>
          <a:prstGeom prst="rect">
            <a:avLst/>
          </a:prstGeom>
          <a:solidFill>
            <a:schemeClr val="tx1">
              <a:lumMod val="90000"/>
              <a:lumOff val="10000"/>
            </a:schemeClr>
          </a:solidFill>
          <a:ln w="19050">
            <a:solidFill>
              <a:schemeClr val="tx1">
                <a:lumMod val="90000"/>
                <a:lumOff val="10000"/>
              </a:schemeClr>
            </a:solidFill>
          </a:ln>
          <a:effectLst/>
        </p:spPr>
        <p:style>
          <a:lnRef idx="1">
            <a:schemeClr val="accent1"/>
          </a:lnRef>
          <a:fillRef idx="3">
            <a:schemeClr val="accent1"/>
          </a:fillRef>
          <a:effectRef idx="2">
            <a:schemeClr val="accent1"/>
          </a:effectRef>
          <a:fontRef idx="minor">
            <a:schemeClr val="lt1"/>
          </a:fontRef>
        </p:style>
        <p:txBody>
          <a:bodyPr bIns="182880" rtlCol="0" anchor="b" anchorCtr="0"/>
          <a:lstStyle/>
          <a:p>
            <a:pPr marL="10584" lvl="1" algn="ctr"/>
            <a:r>
              <a:rPr lang="en-US" sz="1600" b="1" dirty="0">
                <a:solidFill>
                  <a:schemeClr val="bg1"/>
                </a:solidFill>
              </a:rPr>
              <a:t>Vegetation Change</a:t>
            </a:r>
          </a:p>
        </p:txBody>
      </p:sp>
      <p:sp>
        <p:nvSpPr>
          <p:cNvPr id="21" name="Rectangle 20">
            <a:extLst>
              <a:ext uri="{FF2B5EF4-FFF2-40B4-BE49-F238E27FC236}">
                <a16:creationId xmlns:a16="http://schemas.microsoft.com/office/drawing/2014/main" id="{E0878D68-F832-1C47-AA2B-0E4CA324C548}"/>
              </a:ext>
            </a:extLst>
          </p:cNvPr>
          <p:cNvSpPr/>
          <p:nvPr/>
        </p:nvSpPr>
        <p:spPr>
          <a:xfrm>
            <a:off x="8921625" y="2497885"/>
            <a:ext cx="2649419" cy="3405735"/>
          </a:xfrm>
          <a:prstGeom prst="rect">
            <a:avLst/>
          </a:prstGeom>
          <a:solidFill>
            <a:schemeClr val="tx1">
              <a:lumMod val="90000"/>
              <a:lumOff val="10000"/>
            </a:schemeClr>
          </a:solidFill>
          <a:ln w="19050">
            <a:solidFill>
              <a:schemeClr val="tx1">
                <a:lumMod val="90000"/>
                <a:lumOff val="10000"/>
              </a:schemeClr>
            </a:solidFill>
          </a:ln>
          <a:effectLst/>
        </p:spPr>
        <p:style>
          <a:lnRef idx="1">
            <a:schemeClr val="accent1"/>
          </a:lnRef>
          <a:fillRef idx="3">
            <a:schemeClr val="accent1"/>
          </a:fillRef>
          <a:effectRef idx="2">
            <a:schemeClr val="accent1"/>
          </a:effectRef>
          <a:fontRef idx="minor">
            <a:schemeClr val="lt1"/>
          </a:fontRef>
        </p:style>
        <p:txBody>
          <a:bodyPr bIns="182880" rtlCol="0" anchor="b" anchorCtr="0"/>
          <a:lstStyle/>
          <a:p>
            <a:pPr algn="ctr"/>
            <a:r>
              <a:rPr lang="en-US" sz="1600" b="1" dirty="0"/>
              <a:t>Group-specific Variables</a:t>
            </a:r>
          </a:p>
        </p:txBody>
      </p:sp>
      <p:pic>
        <p:nvPicPr>
          <p:cNvPr id="6" name="Picture 5"/>
          <p:cNvPicPr>
            <a:picLocks noChangeAspect="1"/>
          </p:cNvPicPr>
          <p:nvPr/>
        </p:nvPicPr>
        <p:blipFill rotWithShape="1">
          <a:blip r:embed="rId3"/>
          <a:srcRect l="-9309" r="-1"/>
          <a:stretch/>
        </p:blipFill>
        <p:spPr>
          <a:xfrm>
            <a:off x="620956" y="2497885"/>
            <a:ext cx="2649419" cy="2716040"/>
          </a:xfrm>
          <a:prstGeom prst="rect">
            <a:avLst/>
          </a:prstGeom>
          <a:solidFill>
            <a:schemeClr val="bg1"/>
          </a:solidFill>
        </p:spPr>
      </p:pic>
      <p:pic>
        <p:nvPicPr>
          <p:cNvPr id="9" name="Picture 8"/>
          <p:cNvPicPr>
            <a:picLocks noChangeAspect="1"/>
          </p:cNvPicPr>
          <p:nvPr/>
        </p:nvPicPr>
        <p:blipFill rotWithShape="1">
          <a:blip r:embed="rId4"/>
          <a:srcRect l="6037" t="12438" r="6116" b="3450"/>
          <a:stretch/>
        </p:blipFill>
        <p:spPr>
          <a:xfrm>
            <a:off x="6154736" y="2497885"/>
            <a:ext cx="2649419" cy="2716040"/>
          </a:xfrm>
          <a:prstGeom prst="rect">
            <a:avLst/>
          </a:prstGeom>
        </p:spPr>
      </p:pic>
      <p:pic>
        <p:nvPicPr>
          <p:cNvPr id="10" name="Picture 2" descr="http://www.cec.org/sites/default/files/Atlas/Files/website_maps/NA_LandCover_2010_LandingPage_eng.png"/>
          <p:cNvPicPr>
            <a:picLocks noChangeAspect="1" noChangeArrowheads="1"/>
          </p:cNvPicPr>
          <p:nvPr/>
        </p:nvPicPr>
        <p:blipFill rotWithShape="1">
          <a:blip r:embed="rId5">
            <a:extLst>
              <a:ext uri="{28A0092B-C50C-407E-A947-70E740481C1C}">
                <a14:useLocalDpi xmlns:a14="http://schemas.microsoft.com/office/drawing/2010/main"/>
              </a:ext>
            </a:extLst>
          </a:blip>
          <a:srcRect l="19884" t="11153" r="9915"/>
          <a:stretch/>
        </p:blipFill>
        <p:spPr bwMode="auto">
          <a:xfrm>
            <a:off x="3387845" y="2497885"/>
            <a:ext cx="2649419" cy="271604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rotWithShape="1">
          <a:blip r:embed="rId6"/>
          <a:srcRect l="5377" r="4017"/>
          <a:stretch/>
        </p:blipFill>
        <p:spPr>
          <a:xfrm>
            <a:off x="8921625" y="2497885"/>
            <a:ext cx="2649419" cy="2716040"/>
          </a:xfrm>
          <a:prstGeom prst="rect">
            <a:avLst/>
          </a:prstGeom>
        </p:spPr>
      </p:pic>
      <p:sp>
        <p:nvSpPr>
          <p:cNvPr id="7" name="TextBox 6">
            <a:extLst>
              <a:ext uri="{FF2B5EF4-FFF2-40B4-BE49-F238E27FC236}">
                <a16:creationId xmlns:a16="http://schemas.microsoft.com/office/drawing/2014/main" id="{694447B5-726A-EE4A-B7FA-D7D1BDF6B2DE}"/>
              </a:ext>
            </a:extLst>
          </p:cNvPr>
          <p:cNvSpPr txBox="1"/>
          <p:nvPr/>
        </p:nvSpPr>
        <p:spPr>
          <a:xfrm>
            <a:off x="914400" y="1524001"/>
            <a:ext cx="10363200" cy="369332"/>
          </a:xfrm>
          <a:prstGeom prst="rect">
            <a:avLst/>
          </a:prstGeom>
          <a:noFill/>
        </p:spPr>
        <p:txBody>
          <a:bodyPr wrap="square" lIns="0" tIns="0" rIns="0" bIns="0" rtlCol="0">
            <a:noAutofit/>
          </a:bodyPr>
          <a:lstStyle/>
          <a:p>
            <a:pPr algn="l"/>
            <a:r>
              <a:rPr lang="en-US" sz="2400" b="1" dirty="0"/>
              <a:t>New science; what’s in Audubon’s climate model?</a:t>
            </a:r>
          </a:p>
        </p:txBody>
      </p:sp>
    </p:spTree>
    <p:extLst>
      <p:ext uri="{BB962C8B-B14F-4D97-AF65-F5344CB8AC3E}">
        <p14:creationId xmlns:p14="http://schemas.microsoft.com/office/powerpoint/2010/main" val="3809484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map&#10;&#10;AI-generated content may be incorrect.">
            <a:extLst>
              <a:ext uri="{FF2B5EF4-FFF2-40B4-BE49-F238E27FC236}">
                <a16:creationId xmlns:a16="http://schemas.microsoft.com/office/drawing/2014/main" id="{7FE904F2-40D1-ECFB-66EB-7519C690AD42}"/>
              </a:ext>
            </a:extLst>
          </p:cNvPr>
          <p:cNvPicPr>
            <a:picLocks noChangeAspect="1"/>
          </p:cNvPicPr>
          <p:nvPr/>
        </p:nvPicPr>
        <p:blipFill>
          <a:blip r:embed="rId3"/>
          <a:stretch>
            <a:fillRect/>
          </a:stretch>
        </p:blipFill>
        <p:spPr>
          <a:xfrm>
            <a:off x="0" y="1091498"/>
            <a:ext cx="12192000" cy="5278852"/>
          </a:xfrm>
          <a:prstGeom prst="rect">
            <a:avLst/>
          </a:prstGeom>
        </p:spPr>
      </p:pic>
    </p:spTree>
    <p:extLst>
      <p:ext uri="{BB962C8B-B14F-4D97-AF65-F5344CB8AC3E}">
        <p14:creationId xmlns:p14="http://schemas.microsoft.com/office/powerpoint/2010/main" val="2845656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8643" y="48236"/>
            <a:ext cx="9322602" cy="4935854"/>
          </a:xfrm>
          <a:prstGeom prst="rect">
            <a:avLst/>
          </a:prstGeom>
        </p:spPr>
      </p:pic>
      <p:pic>
        <p:nvPicPr>
          <p:cNvPr id="10" name="Picture 9"/>
          <p:cNvPicPr>
            <a:picLocks noChangeAspect="1"/>
          </p:cNvPicPr>
          <p:nvPr/>
        </p:nvPicPr>
        <p:blipFill>
          <a:blip r:embed="rId4"/>
          <a:stretch>
            <a:fillRect/>
          </a:stretch>
        </p:blipFill>
        <p:spPr>
          <a:xfrm>
            <a:off x="2085542" y="5099519"/>
            <a:ext cx="7835200" cy="1758481"/>
          </a:xfrm>
          <a:prstGeom prst="rect">
            <a:avLst/>
          </a:prstGeom>
        </p:spPr>
      </p:pic>
    </p:spTree>
    <p:extLst>
      <p:ext uri="{BB962C8B-B14F-4D97-AF65-F5344CB8AC3E}">
        <p14:creationId xmlns:p14="http://schemas.microsoft.com/office/powerpoint/2010/main" val="232875131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095077" y="1359493"/>
            <a:ext cx="10001846" cy="5285232"/>
          </a:xfrm>
          <a:prstGeom prst="rect">
            <a:avLst/>
          </a:prstGeom>
        </p:spPr>
      </p:pic>
      <p:sp>
        <p:nvSpPr>
          <p:cNvPr id="13" name="TextBox 12"/>
          <p:cNvSpPr txBox="1"/>
          <p:nvPr/>
        </p:nvSpPr>
        <p:spPr>
          <a:xfrm>
            <a:off x="253436" y="774718"/>
            <a:ext cx="4301944" cy="461665"/>
          </a:xfrm>
          <a:prstGeom prst="rect">
            <a:avLst/>
          </a:prstGeom>
          <a:noFill/>
        </p:spPr>
        <p:txBody>
          <a:bodyPr wrap="square" rtlCol="0">
            <a:spAutoFit/>
          </a:bodyPr>
          <a:lstStyle/>
          <a:p>
            <a:pPr defTabSz="609585"/>
            <a:r>
              <a:rPr lang="en-US" sz="2400" b="1" dirty="0">
                <a:latin typeface="Arial"/>
              </a:rPr>
              <a:t>Initial Occupancy </a:t>
            </a:r>
          </a:p>
        </p:txBody>
      </p:sp>
    </p:spTree>
    <p:extLst>
      <p:ext uri="{BB962C8B-B14F-4D97-AF65-F5344CB8AC3E}">
        <p14:creationId xmlns:p14="http://schemas.microsoft.com/office/powerpoint/2010/main" val="1300770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74389" y="1379096"/>
            <a:ext cx="8843222" cy="5286709"/>
          </a:xfrm>
          <a:prstGeom prst="rect">
            <a:avLst/>
          </a:prstGeom>
        </p:spPr>
      </p:pic>
      <p:sp>
        <p:nvSpPr>
          <p:cNvPr id="3" name="TextBox 2"/>
          <p:cNvSpPr txBox="1"/>
          <p:nvPr/>
        </p:nvSpPr>
        <p:spPr>
          <a:xfrm>
            <a:off x="155999" y="786055"/>
            <a:ext cx="5811335" cy="461665"/>
          </a:xfrm>
          <a:prstGeom prst="rect">
            <a:avLst/>
          </a:prstGeom>
          <a:noFill/>
        </p:spPr>
        <p:txBody>
          <a:bodyPr wrap="square" rtlCol="0">
            <a:spAutoFit/>
          </a:bodyPr>
          <a:lstStyle/>
          <a:p>
            <a:pPr defTabSz="609585"/>
            <a:r>
              <a:rPr lang="en-US" sz="2400" b="1" dirty="0">
                <a:latin typeface="Arial"/>
              </a:rPr>
              <a:t>Probability of Extinction</a:t>
            </a:r>
          </a:p>
        </p:txBody>
      </p:sp>
    </p:spTree>
    <p:extLst>
      <p:ext uri="{BB962C8B-B14F-4D97-AF65-F5344CB8AC3E}">
        <p14:creationId xmlns:p14="http://schemas.microsoft.com/office/powerpoint/2010/main" val="37140863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15161" y="1469887"/>
            <a:ext cx="8161679" cy="5285232"/>
          </a:xfrm>
          <a:prstGeom prst="rect">
            <a:avLst/>
          </a:prstGeom>
        </p:spPr>
      </p:pic>
      <p:sp>
        <p:nvSpPr>
          <p:cNvPr id="5" name="TextBox 4"/>
          <p:cNvSpPr txBox="1"/>
          <p:nvPr/>
        </p:nvSpPr>
        <p:spPr>
          <a:xfrm>
            <a:off x="155999" y="786055"/>
            <a:ext cx="5811335" cy="461665"/>
          </a:xfrm>
          <a:prstGeom prst="rect">
            <a:avLst/>
          </a:prstGeom>
          <a:noFill/>
        </p:spPr>
        <p:txBody>
          <a:bodyPr wrap="square" rtlCol="0">
            <a:spAutoFit/>
          </a:bodyPr>
          <a:lstStyle/>
          <a:p>
            <a:pPr defTabSz="609585"/>
            <a:r>
              <a:rPr lang="en-US" sz="2400" b="1" dirty="0">
                <a:latin typeface="Arial"/>
              </a:rPr>
              <a:t>Colonization</a:t>
            </a:r>
          </a:p>
        </p:txBody>
      </p:sp>
    </p:spTree>
    <p:extLst>
      <p:ext uri="{BB962C8B-B14F-4D97-AF65-F5344CB8AC3E}">
        <p14:creationId xmlns:p14="http://schemas.microsoft.com/office/powerpoint/2010/main" val="1125463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9CEF524-3FD5-488B-8D50-660A113DCA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270" b="18716"/>
          <a:stretch/>
        </p:blipFill>
        <p:spPr>
          <a:xfrm>
            <a:off x="0" y="0"/>
            <a:ext cx="12192000" cy="6858000"/>
          </a:xfrm>
          <a:prstGeom prst="rect">
            <a:avLst/>
          </a:prstGeom>
        </p:spPr>
      </p:pic>
      <p:sp>
        <p:nvSpPr>
          <p:cNvPr id="10" name="TextBox 9">
            <a:extLst>
              <a:ext uri="{FF2B5EF4-FFF2-40B4-BE49-F238E27FC236}">
                <a16:creationId xmlns:a16="http://schemas.microsoft.com/office/drawing/2014/main" id="{9683D4BD-E54D-4B88-A6FE-7737655544AB}"/>
              </a:ext>
            </a:extLst>
          </p:cNvPr>
          <p:cNvSpPr txBox="1"/>
          <p:nvPr/>
        </p:nvSpPr>
        <p:spPr>
          <a:xfrm>
            <a:off x="7402870" y="1457194"/>
            <a:ext cx="4337580" cy="3221395"/>
          </a:xfrm>
          <a:prstGeom prst="rect">
            <a:avLst/>
          </a:prstGeom>
          <a:noFill/>
        </p:spPr>
        <p:txBody>
          <a:bodyPr wrap="square" rtlCol="0">
            <a:spAutoFit/>
          </a:bodyPr>
          <a:lstStyle/>
          <a:p>
            <a:pPr marL="0" lvl="1" defTabSz="609585">
              <a:lnSpc>
                <a:spcPts val="2400"/>
              </a:lnSpc>
              <a:spcBef>
                <a:spcPts val="1333"/>
              </a:spcBef>
              <a:buClr>
                <a:srgbClr val="F15936"/>
              </a:buClr>
            </a:pPr>
            <a:r>
              <a:rPr lang="en-US" sz="2000" b="1" dirty="0">
                <a:solidFill>
                  <a:schemeClr val="bg1"/>
                </a:solidFill>
                <a:latin typeface="Arial" panose="020B0604020202020204" pitchFamily="34" charset="0"/>
                <a:cs typeface="Arial" panose="020B0604020202020204" pitchFamily="34" charset="0"/>
              </a:rPr>
              <a:t>Thank you for participating in the Climate Watch program!</a:t>
            </a:r>
          </a:p>
          <a:p>
            <a:pPr marL="0" lvl="1" defTabSz="609585">
              <a:lnSpc>
                <a:spcPts val="2400"/>
              </a:lnSpc>
              <a:spcBef>
                <a:spcPts val="1333"/>
              </a:spcBef>
              <a:buClr>
                <a:srgbClr val="F15936"/>
              </a:buClr>
            </a:pPr>
            <a:r>
              <a:rPr lang="en-US" sz="2000" b="1" dirty="0">
                <a:solidFill>
                  <a:schemeClr val="bg1"/>
                </a:solidFill>
                <a:latin typeface="Arial" panose="020B0604020202020204" pitchFamily="34" charset="0"/>
                <a:cs typeface="Arial" panose="020B0604020202020204" pitchFamily="34" charset="0"/>
              </a:rPr>
              <a:t>If you have any questions, please contact the Climate Watch team at </a:t>
            </a:r>
          </a:p>
          <a:p>
            <a:pPr marL="0" lvl="1" defTabSz="609585">
              <a:lnSpc>
                <a:spcPts val="2400"/>
              </a:lnSpc>
              <a:spcBef>
                <a:spcPts val="1333"/>
              </a:spcBef>
              <a:buClr>
                <a:srgbClr val="F15936"/>
              </a:buClr>
            </a:pPr>
            <a:r>
              <a:rPr lang="en-US" sz="2000" b="1" dirty="0">
                <a:latin typeface="Arial" panose="020B0604020202020204" pitchFamily="34" charset="0"/>
                <a:cs typeface="Arial" panose="020B0604020202020204" pitchFamily="34" charset="0"/>
              </a:rPr>
              <a:t>climatewatch@audubon.org</a:t>
            </a:r>
          </a:p>
          <a:p>
            <a:pPr marL="0" lvl="1" defTabSz="609585">
              <a:lnSpc>
                <a:spcPts val="2400"/>
              </a:lnSpc>
              <a:spcBef>
                <a:spcPts val="1333"/>
              </a:spcBef>
              <a:buClr>
                <a:srgbClr val="F15936"/>
              </a:buClr>
            </a:pPr>
            <a:endParaRPr lang="en-US" sz="2000" b="1" dirty="0">
              <a:latin typeface="Arial" panose="020B0604020202020204" pitchFamily="34" charset="0"/>
              <a:cs typeface="Arial" panose="020B0604020202020204" pitchFamily="34" charset="0"/>
            </a:endParaRPr>
          </a:p>
          <a:p>
            <a:pPr marL="0" lvl="1" defTabSz="609585">
              <a:lnSpc>
                <a:spcPts val="2400"/>
              </a:lnSpc>
              <a:spcBef>
                <a:spcPts val="1333"/>
              </a:spcBef>
              <a:buClr>
                <a:srgbClr val="F15936"/>
              </a:buClr>
            </a:pPr>
            <a:r>
              <a:rPr lang="en-US" sz="2000" b="1" dirty="0">
                <a:solidFill>
                  <a:schemeClr val="bg1"/>
                </a:solidFill>
                <a:latin typeface="Arial" panose="020B0604020202020204" pitchFamily="34" charset="0"/>
                <a:cs typeface="Arial" panose="020B0604020202020204" pitchFamily="34" charset="0"/>
              </a:rPr>
              <a:t>Website and resources available at </a:t>
            </a:r>
            <a:r>
              <a:rPr lang="en-US" sz="2000" b="1" dirty="0">
                <a:latin typeface="Arial" panose="020B0604020202020204" pitchFamily="34" charset="0"/>
                <a:cs typeface="Arial" panose="020B0604020202020204" pitchFamily="34" charset="0"/>
              </a:rPr>
              <a:t>audubon.org/</a:t>
            </a:r>
            <a:r>
              <a:rPr lang="en-US" sz="2000" b="1" dirty="0" err="1">
                <a:latin typeface="Arial" panose="020B0604020202020204" pitchFamily="34" charset="0"/>
                <a:cs typeface="Arial" panose="020B0604020202020204" pitchFamily="34" charset="0"/>
              </a:rPr>
              <a:t>climatewatch</a:t>
            </a:r>
            <a:r>
              <a:rPr lang="en-US" sz="2000" b="1" dirty="0">
                <a:latin typeface="Arial" panose="020B0604020202020204" pitchFamily="34" charset="0"/>
                <a:cs typeface="Arial" panose="020B0604020202020204" pitchFamily="34" charset="0"/>
              </a:rPr>
              <a:t> </a:t>
            </a:r>
          </a:p>
        </p:txBody>
      </p:sp>
      <p:grpSp>
        <p:nvGrpSpPr>
          <p:cNvPr id="12" name="Group 11">
            <a:extLst>
              <a:ext uri="{FF2B5EF4-FFF2-40B4-BE49-F238E27FC236}">
                <a16:creationId xmlns:a16="http://schemas.microsoft.com/office/drawing/2014/main" id="{7EED5041-7E4C-4A64-863E-DA309252C8AD}"/>
              </a:ext>
            </a:extLst>
          </p:cNvPr>
          <p:cNvGrpSpPr>
            <a:grpSpLocks noChangeAspect="1"/>
          </p:cNvGrpSpPr>
          <p:nvPr/>
        </p:nvGrpSpPr>
        <p:grpSpPr>
          <a:xfrm>
            <a:off x="6631280" y="1457194"/>
            <a:ext cx="640080" cy="640080"/>
            <a:chOff x="7385907" y="2057400"/>
            <a:chExt cx="1005840" cy="1005840"/>
          </a:xfrm>
          <a:solidFill>
            <a:schemeClr val="bg1"/>
          </a:solidFill>
        </p:grpSpPr>
        <p:sp>
          <p:nvSpPr>
            <p:cNvPr id="13" name="Oval 12">
              <a:extLst>
                <a:ext uri="{FF2B5EF4-FFF2-40B4-BE49-F238E27FC236}">
                  <a16:creationId xmlns:a16="http://schemas.microsoft.com/office/drawing/2014/main" id="{3C36D8F7-DDB5-450D-8C46-B4CC45FD409F}"/>
                </a:ext>
              </a:extLst>
            </p:cNvPr>
            <p:cNvSpPr>
              <a:spLocks noChangeAspect="1"/>
            </p:cNvSpPr>
            <p:nvPr userDrawn="1"/>
          </p:nvSpPr>
          <p:spPr>
            <a:xfrm>
              <a:off x="7385907" y="2057400"/>
              <a:ext cx="1005840" cy="100584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5289DE39-DB59-4D9D-974E-DAAE79D5C94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597689" y="2322479"/>
              <a:ext cx="502919" cy="492861"/>
            </a:xfrm>
            <a:prstGeom prst="rect">
              <a:avLst/>
            </a:prstGeom>
            <a:grpFill/>
          </p:spPr>
        </p:pic>
      </p:grpSp>
    </p:spTree>
    <p:extLst>
      <p:ext uri="{BB962C8B-B14F-4D97-AF65-F5344CB8AC3E}">
        <p14:creationId xmlns:p14="http://schemas.microsoft.com/office/powerpoint/2010/main" val="3638383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AECC23A-E8DB-CE4F-A0F0-99167C93E903}"/>
              </a:ext>
            </a:extLst>
          </p:cNvPr>
          <p:cNvPicPr>
            <a:picLocks noChangeAspect="1"/>
          </p:cNvPicPr>
          <p:nvPr/>
        </p:nvPicPr>
        <p:blipFill>
          <a:blip r:embed="rId3"/>
          <a:stretch>
            <a:fillRect/>
          </a:stretch>
        </p:blipFill>
        <p:spPr>
          <a:xfrm>
            <a:off x="247248" y="1389486"/>
            <a:ext cx="6585025" cy="3736447"/>
          </a:xfrm>
          <a:prstGeom prst="rect">
            <a:avLst/>
          </a:prstGeom>
        </p:spPr>
      </p:pic>
      <p:sp>
        <p:nvSpPr>
          <p:cNvPr id="2" name="Title 1"/>
          <p:cNvSpPr>
            <a:spLocks noGrp="1"/>
          </p:cNvSpPr>
          <p:nvPr>
            <p:ph type="title"/>
          </p:nvPr>
        </p:nvSpPr>
        <p:spPr>
          <a:xfrm>
            <a:off x="416923" y="906577"/>
            <a:ext cx="3257006" cy="482909"/>
          </a:xfrm>
        </p:spPr>
        <p:txBody>
          <a:bodyPr/>
          <a:lstStyle/>
          <a:p>
            <a:r>
              <a:rPr lang="en-US" dirty="0"/>
              <a:t>Modeling ranges</a:t>
            </a:r>
          </a:p>
        </p:txBody>
      </p:sp>
      <p:sp>
        <p:nvSpPr>
          <p:cNvPr id="3" name="Text Placeholder 2"/>
          <p:cNvSpPr>
            <a:spLocks noGrp="1"/>
          </p:cNvSpPr>
          <p:nvPr>
            <p:ph type="body" sz="quarter" idx="10"/>
          </p:nvPr>
        </p:nvSpPr>
        <p:spPr>
          <a:xfrm>
            <a:off x="994409" y="5442759"/>
            <a:ext cx="4849042" cy="492781"/>
          </a:xfrm>
        </p:spPr>
        <p:txBody>
          <a:bodyPr/>
          <a:lstStyle/>
          <a:p>
            <a:r>
              <a:rPr lang="en-US" dirty="0"/>
              <a:t>Wood Thrush</a:t>
            </a:r>
          </a:p>
        </p:txBody>
      </p:sp>
      <p:pic>
        <p:nvPicPr>
          <p:cNvPr id="14" name="Picture 13">
            <a:extLst>
              <a:ext uri="{FF2B5EF4-FFF2-40B4-BE49-F238E27FC236}">
                <a16:creationId xmlns:a16="http://schemas.microsoft.com/office/drawing/2014/main" id="{13A42635-2837-6247-AB4B-338EC53C8912}"/>
              </a:ext>
            </a:extLst>
          </p:cNvPr>
          <p:cNvPicPr>
            <a:picLocks noChangeAspect="1"/>
          </p:cNvPicPr>
          <p:nvPr/>
        </p:nvPicPr>
        <p:blipFill>
          <a:blip r:embed="rId4"/>
          <a:stretch>
            <a:fillRect/>
          </a:stretch>
        </p:blipFill>
        <p:spPr>
          <a:xfrm>
            <a:off x="8284494" y="1426014"/>
            <a:ext cx="3590812" cy="3519848"/>
          </a:xfrm>
          <a:prstGeom prst="rect">
            <a:avLst/>
          </a:prstGeom>
        </p:spPr>
      </p:pic>
      <p:pic>
        <p:nvPicPr>
          <p:cNvPr id="16" name="Picture 15">
            <a:extLst>
              <a:ext uri="{FF2B5EF4-FFF2-40B4-BE49-F238E27FC236}">
                <a16:creationId xmlns:a16="http://schemas.microsoft.com/office/drawing/2014/main" id="{FAD75B7D-8CE3-3942-968A-A2EAFB4B5B7E}"/>
              </a:ext>
            </a:extLst>
          </p:cNvPr>
          <p:cNvPicPr>
            <a:picLocks noChangeAspect="1"/>
          </p:cNvPicPr>
          <p:nvPr/>
        </p:nvPicPr>
        <p:blipFill>
          <a:blip r:embed="rId5"/>
          <a:stretch>
            <a:fillRect/>
          </a:stretch>
        </p:blipFill>
        <p:spPr>
          <a:xfrm>
            <a:off x="8898273" y="5044885"/>
            <a:ext cx="2424814" cy="1683342"/>
          </a:xfrm>
          <a:prstGeom prst="rect">
            <a:avLst/>
          </a:prstGeom>
        </p:spPr>
      </p:pic>
      <p:sp>
        <p:nvSpPr>
          <p:cNvPr id="4" name="TextBox 3">
            <a:extLst>
              <a:ext uri="{FF2B5EF4-FFF2-40B4-BE49-F238E27FC236}">
                <a16:creationId xmlns:a16="http://schemas.microsoft.com/office/drawing/2014/main" id="{473AC079-26CE-D541-9695-8D8EAFD6FD2F}"/>
              </a:ext>
            </a:extLst>
          </p:cNvPr>
          <p:cNvSpPr txBox="1"/>
          <p:nvPr/>
        </p:nvSpPr>
        <p:spPr>
          <a:xfrm>
            <a:off x="6954150" y="4706833"/>
            <a:ext cx="1277914" cy="307777"/>
          </a:xfrm>
          <a:prstGeom prst="rect">
            <a:avLst/>
          </a:prstGeom>
          <a:noFill/>
        </p:spPr>
        <p:txBody>
          <a:bodyPr wrap="none" rtlCol="0">
            <a:spAutoFit/>
          </a:bodyPr>
          <a:lstStyle/>
          <a:p>
            <a:pPr defTabSz="609585"/>
            <a:r>
              <a:rPr lang="en-US" sz="1400" dirty="0">
                <a:solidFill>
                  <a:srgbClr val="262626"/>
                </a:solidFill>
                <a:latin typeface="Arial"/>
              </a:rPr>
              <a:t>Future Range</a:t>
            </a:r>
          </a:p>
        </p:txBody>
      </p:sp>
      <p:sp>
        <p:nvSpPr>
          <p:cNvPr id="5" name="Right Arrow 4">
            <a:extLst>
              <a:ext uri="{FF2B5EF4-FFF2-40B4-BE49-F238E27FC236}">
                <a16:creationId xmlns:a16="http://schemas.microsoft.com/office/drawing/2014/main" id="{FA06527C-9F41-1943-98A2-272945936DF1}"/>
              </a:ext>
            </a:extLst>
          </p:cNvPr>
          <p:cNvSpPr/>
          <p:nvPr/>
        </p:nvSpPr>
        <p:spPr>
          <a:xfrm>
            <a:off x="7272081" y="2738451"/>
            <a:ext cx="743243" cy="694481"/>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a:solidFill>
                <a:prstClr val="white"/>
              </a:solidFill>
              <a:latin typeface="Arial"/>
            </a:endParaRPr>
          </a:p>
        </p:txBody>
      </p:sp>
      <p:sp>
        <p:nvSpPr>
          <p:cNvPr id="6" name="TextBox 5">
            <a:extLst>
              <a:ext uri="{FF2B5EF4-FFF2-40B4-BE49-F238E27FC236}">
                <a16:creationId xmlns:a16="http://schemas.microsoft.com/office/drawing/2014/main" id="{21FFE4DD-1B48-954F-A427-C3FF14F0AA65}"/>
              </a:ext>
            </a:extLst>
          </p:cNvPr>
          <p:cNvSpPr txBox="1"/>
          <p:nvPr/>
        </p:nvSpPr>
        <p:spPr>
          <a:xfrm>
            <a:off x="7077180" y="2399897"/>
            <a:ext cx="1072730" cy="338554"/>
          </a:xfrm>
          <a:prstGeom prst="rect">
            <a:avLst/>
          </a:prstGeom>
          <a:noFill/>
        </p:spPr>
        <p:txBody>
          <a:bodyPr wrap="none" rtlCol="0">
            <a:spAutoFit/>
          </a:bodyPr>
          <a:lstStyle/>
          <a:p>
            <a:pPr defTabSz="609585"/>
            <a:r>
              <a:rPr lang="en-US" sz="1600" i="1" dirty="0">
                <a:solidFill>
                  <a:srgbClr val="262626"/>
                </a:solidFill>
                <a:latin typeface="Arial"/>
              </a:rPr>
              <a:t>projection</a:t>
            </a:r>
          </a:p>
        </p:txBody>
      </p:sp>
      <p:sp>
        <p:nvSpPr>
          <p:cNvPr id="7" name="Rectangle 6">
            <a:extLst>
              <a:ext uri="{FF2B5EF4-FFF2-40B4-BE49-F238E27FC236}">
                <a16:creationId xmlns:a16="http://schemas.microsoft.com/office/drawing/2014/main" id="{F9EB8BB8-8A55-0741-946B-848ADC2AA8F9}"/>
              </a:ext>
            </a:extLst>
          </p:cNvPr>
          <p:cNvSpPr/>
          <p:nvPr/>
        </p:nvSpPr>
        <p:spPr>
          <a:xfrm>
            <a:off x="11146420" y="3012319"/>
            <a:ext cx="728885" cy="347241"/>
          </a:xfrm>
          <a:prstGeom prst="rect">
            <a:avLst/>
          </a:prstGeom>
          <a:solidFill>
            <a:srgbClr val="F7F8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a:solidFill>
                <a:prstClr val="white"/>
              </a:solidFill>
              <a:latin typeface="Arial"/>
            </a:endParaRPr>
          </a:p>
        </p:txBody>
      </p:sp>
    </p:spTree>
    <p:extLst>
      <p:ext uri="{BB962C8B-B14F-4D97-AF65-F5344CB8AC3E}">
        <p14:creationId xmlns:p14="http://schemas.microsoft.com/office/powerpoint/2010/main" val="4170808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AECC23A-E8DB-CE4F-A0F0-99167C93E903}"/>
              </a:ext>
            </a:extLst>
          </p:cNvPr>
          <p:cNvPicPr>
            <a:picLocks noChangeAspect="1"/>
          </p:cNvPicPr>
          <p:nvPr/>
        </p:nvPicPr>
        <p:blipFill>
          <a:blip r:embed="rId3"/>
          <a:stretch>
            <a:fillRect/>
          </a:stretch>
        </p:blipFill>
        <p:spPr>
          <a:xfrm>
            <a:off x="303445" y="1178228"/>
            <a:ext cx="4708324" cy="2671577"/>
          </a:xfrm>
          <a:prstGeom prst="rect">
            <a:avLst/>
          </a:prstGeom>
        </p:spPr>
      </p:pic>
      <p:sp>
        <p:nvSpPr>
          <p:cNvPr id="3" name="Text Placeholder 2"/>
          <p:cNvSpPr>
            <a:spLocks noGrp="1"/>
          </p:cNvSpPr>
          <p:nvPr>
            <p:ph type="body" sz="quarter" idx="10"/>
          </p:nvPr>
        </p:nvSpPr>
        <p:spPr>
          <a:xfrm>
            <a:off x="661851" y="4363656"/>
            <a:ext cx="10363200" cy="1852389"/>
          </a:xfrm>
        </p:spPr>
        <p:txBody>
          <a:bodyPr/>
          <a:lstStyle/>
          <a:p>
            <a:r>
              <a:rPr lang="en-US" dirty="0"/>
              <a:t>Wood Thrush</a:t>
            </a:r>
          </a:p>
        </p:txBody>
      </p:sp>
      <p:pic>
        <p:nvPicPr>
          <p:cNvPr id="14" name="Picture 13">
            <a:extLst>
              <a:ext uri="{FF2B5EF4-FFF2-40B4-BE49-F238E27FC236}">
                <a16:creationId xmlns:a16="http://schemas.microsoft.com/office/drawing/2014/main" id="{13A42635-2837-6247-AB4B-338EC53C8912}"/>
              </a:ext>
            </a:extLst>
          </p:cNvPr>
          <p:cNvPicPr>
            <a:picLocks noChangeAspect="1"/>
          </p:cNvPicPr>
          <p:nvPr/>
        </p:nvPicPr>
        <p:blipFill>
          <a:blip r:embed="rId4"/>
          <a:stretch>
            <a:fillRect/>
          </a:stretch>
        </p:blipFill>
        <p:spPr>
          <a:xfrm>
            <a:off x="8597456" y="3347245"/>
            <a:ext cx="3254664" cy="3190343"/>
          </a:xfrm>
          <a:prstGeom prst="rect">
            <a:avLst/>
          </a:prstGeom>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CBC63951-6F04-F84E-838D-71F63B6E5B9B}"/>
              </a:ext>
            </a:extLst>
          </p:cNvPr>
          <p:cNvPicPr>
            <a:picLocks noChangeAspect="1"/>
          </p:cNvPicPr>
          <p:nvPr/>
        </p:nvPicPr>
        <p:blipFill>
          <a:blip r:embed="rId5"/>
          <a:stretch>
            <a:fillRect/>
          </a:stretch>
        </p:blipFill>
        <p:spPr>
          <a:xfrm>
            <a:off x="6096002" y="791909"/>
            <a:ext cx="3254663" cy="3190343"/>
          </a:xfrm>
          <a:prstGeom prst="rect">
            <a:avLst/>
          </a:prstGeom>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FAD75B7D-8CE3-3942-968A-A2EAFB4B5B7E}"/>
              </a:ext>
            </a:extLst>
          </p:cNvPr>
          <p:cNvPicPr>
            <a:picLocks noChangeAspect="1"/>
          </p:cNvPicPr>
          <p:nvPr/>
        </p:nvPicPr>
        <p:blipFill>
          <a:blip r:embed="rId6"/>
          <a:stretch>
            <a:fillRect/>
          </a:stretch>
        </p:blipFill>
        <p:spPr>
          <a:xfrm>
            <a:off x="4945167" y="4452835"/>
            <a:ext cx="3073400" cy="2133600"/>
          </a:xfrm>
          <a:prstGeom prst="rect">
            <a:avLst/>
          </a:prstGeom>
        </p:spPr>
      </p:pic>
      <p:sp>
        <p:nvSpPr>
          <p:cNvPr id="17" name="Right Arrow 16">
            <a:extLst>
              <a:ext uri="{FF2B5EF4-FFF2-40B4-BE49-F238E27FC236}">
                <a16:creationId xmlns:a16="http://schemas.microsoft.com/office/drawing/2014/main" id="{7395C1BE-D1D7-9E48-B389-FE604C474D0D}"/>
              </a:ext>
            </a:extLst>
          </p:cNvPr>
          <p:cNvSpPr/>
          <p:nvPr/>
        </p:nvSpPr>
        <p:spPr>
          <a:xfrm>
            <a:off x="4030613" y="4631387"/>
            <a:ext cx="671332" cy="300943"/>
          </a:xfrm>
          <a:prstGeom prst="rightArrow">
            <a:avLst/>
          </a:prstGeom>
          <a:solidFill>
            <a:srgbClr val="8CBB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a:solidFill>
                <a:prstClr val="white"/>
              </a:solidFill>
              <a:latin typeface="Arial"/>
            </a:endParaRPr>
          </a:p>
        </p:txBody>
      </p:sp>
      <p:sp>
        <p:nvSpPr>
          <p:cNvPr id="18" name="Right Arrow 17">
            <a:extLst>
              <a:ext uri="{FF2B5EF4-FFF2-40B4-BE49-F238E27FC236}">
                <a16:creationId xmlns:a16="http://schemas.microsoft.com/office/drawing/2014/main" id="{93F7F53F-D84C-4D4E-B297-3FC16EE01827}"/>
              </a:ext>
            </a:extLst>
          </p:cNvPr>
          <p:cNvSpPr/>
          <p:nvPr/>
        </p:nvSpPr>
        <p:spPr>
          <a:xfrm>
            <a:off x="4030613" y="6100298"/>
            <a:ext cx="671332" cy="300943"/>
          </a:xfrm>
          <a:prstGeom prst="rightArrow">
            <a:avLst/>
          </a:prstGeom>
          <a:solidFill>
            <a:srgbClr val="9730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a:solidFill>
                <a:prstClr val="white"/>
              </a:solidFill>
              <a:latin typeface="Arial"/>
            </a:endParaRPr>
          </a:p>
        </p:txBody>
      </p:sp>
      <p:sp>
        <p:nvSpPr>
          <p:cNvPr id="10" name="Right Arrow 9">
            <a:extLst>
              <a:ext uri="{FF2B5EF4-FFF2-40B4-BE49-F238E27FC236}">
                <a16:creationId xmlns:a16="http://schemas.microsoft.com/office/drawing/2014/main" id="{5632137B-99E4-3640-850E-CCB0098D1880}"/>
              </a:ext>
            </a:extLst>
          </p:cNvPr>
          <p:cNvSpPr/>
          <p:nvPr/>
        </p:nvSpPr>
        <p:spPr>
          <a:xfrm>
            <a:off x="5271415" y="2147105"/>
            <a:ext cx="743243" cy="694481"/>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a:solidFill>
                <a:prstClr val="white"/>
              </a:solidFill>
              <a:latin typeface="Arial"/>
            </a:endParaRPr>
          </a:p>
        </p:txBody>
      </p:sp>
      <p:sp>
        <p:nvSpPr>
          <p:cNvPr id="11" name="TextBox 10">
            <a:extLst>
              <a:ext uri="{FF2B5EF4-FFF2-40B4-BE49-F238E27FC236}">
                <a16:creationId xmlns:a16="http://schemas.microsoft.com/office/drawing/2014/main" id="{ED327F12-1146-8D46-B5A0-03CA3CCD2360}"/>
              </a:ext>
            </a:extLst>
          </p:cNvPr>
          <p:cNvSpPr txBox="1"/>
          <p:nvPr/>
        </p:nvSpPr>
        <p:spPr>
          <a:xfrm>
            <a:off x="5076512" y="1808551"/>
            <a:ext cx="1072730" cy="338554"/>
          </a:xfrm>
          <a:prstGeom prst="rect">
            <a:avLst/>
          </a:prstGeom>
          <a:noFill/>
        </p:spPr>
        <p:txBody>
          <a:bodyPr wrap="none" rtlCol="0">
            <a:spAutoFit/>
          </a:bodyPr>
          <a:lstStyle/>
          <a:p>
            <a:pPr defTabSz="609585"/>
            <a:r>
              <a:rPr lang="en-US" sz="1600" i="1" dirty="0">
                <a:solidFill>
                  <a:srgbClr val="262626"/>
                </a:solidFill>
                <a:latin typeface="Arial"/>
              </a:rPr>
              <a:t>projection</a:t>
            </a:r>
          </a:p>
        </p:txBody>
      </p:sp>
    </p:spTree>
    <p:extLst>
      <p:ext uri="{BB962C8B-B14F-4D97-AF65-F5344CB8AC3E}">
        <p14:creationId xmlns:p14="http://schemas.microsoft.com/office/powerpoint/2010/main" val="1413417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F8776DC-C23C-DD4D-85E3-28A5C9CE3BC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7108" b="17692"/>
          <a:stretch/>
        </p:blipFill>
        <p:spPr>
          <a:xfrm>
            <a:off x="0" y="731520"/>
            <a:ext cx="12192000" cy="6126480"/>
          </a:xfrm>
          <a:prstGeom prst="rect">
            <a:avLst/>
          </a:prstGeom>
        </p:spPr>
      </p:pic>
      <p:sp>
        <p:nvSpPr>
          <p:cNvPr id="14" name="Rectangle 13">
            <a:extLst>
              <a:ext uri="{FF2B5EF4-FFF2-40B4-BE49-F238E27FC236}">
                <a16:creationId xmlns:a16="http://schemas.microsoft.com/office/drawing/2014/main" id="{FCC77D15-ACA0-1D46-B981-F49444E910D4}"/>
              </a:ext>
            </a:extLst>
          </p:cNvPr>
          <p:cNvSpPr/>
          <p:nvPr/>
        </p:nvSpPr>
        <p:spPr>
          <a:xfrm>
            <a:off x="0" y="731520"/>
            <a:ext cx="6096000" cy="6126480"/>
          </a:xfrm>
          <a:prstGeom prst="rect">
            <a:avLst/>
          </a:prstGeom>
          <a:solidFill>
            <a:schemeClr val="tx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0" name="Shape 819">
            <a:extLst>
              <a:ext uri="{FF2B5EF4-FFF2-40B4-BE49-F238E27FC236}">
                <a16:creationId xmlns:a16="http://schemas.microsoft.com/office/drawing/2014/main" id="{D151948E-760D-1747-BC23-F7B4D3386E89}"/>
              </a:ext>
            </a:extLst>
          </p:cNvPr>
          <p:cNvSpPr/>
          <p:nvPr/>
        </p:nvSpPr>
        <p:spPr>
          <a:xfrm>
            <a:off x="914401" y="1791604"/>
            <a:ext cx="4335849" cy="775056"/>
          </a:xfrm>
          <a:prstGeom prst="rect">
            <a:avLst/>
          </a:prstGeom>
          <a:noFill/>
          <a:ln>
            <a:noFill/>
          </a:ln>
          <a:extLst>
            <a:ext uri="{C572A759-6A51-4108-AA02-DFA0A04FC94B}">
              <ma14:wrappingTextBoxFlag xmlns:ma14="http://schemas.microsoft.com/office/mac/drawingml/2011/main" xmlns="" val="1"/>
            </a:ext>
          </a:extLst>
        </p:spPr>
        <p:style>
          <a:lnRef idx="0">
            <a:scrgbClr r="0" g="0" b="0"/>
          </a:lnRef>
          <a:fillRef idx="0">
            <a:scrgbClr r="0" g="0" b="0"/>
          </a:fillRef>
          <a:effectRef idx="0">
            <a:scrgbClr r="0" g="0" b="0"/>
          </a:effectRef>
          <a:fontRef idx="minor">
            <a:schemeClr val="lt1"/>
          </a:fontRef>
        </p:style>
        <p:txBody>
          <a:bodyPr wrap="square" lIns="0" tIns="0" rIns="0" bIns="0">
            <a:noAutofit/>
          </a:bodyPr>
          <a:lstStyle/>
          <a:p>
            <a:pPr defTabSz="412730" hangingPunct="0">
              <a:defRPr sz="3400" b="1">
                <a:solidFill>
                  <a:srgbClr val="44474F"/>
                </a:solidFill>
                <a:latin typeface="+mn-lt"/>
                <a:ea typeface="+mn-ea"/>
                <a:cs typeface="+mn-cs"/>
                <a:sym typeface="Roboto"/>
              </a:defRPr>
            </a:pPr>
            <a:r>
              <a:rPr lang="en-US" sz="4267" spc="-27" dirty="0">
                <a:ln w="1270">
                  <a:noFill/>
                </a:ln>
                <a:solidFill>
                  <a:schemeClr val="accent1"/>
                </a:solidFill>
                <a:latin typeface="Arial" panose="020B0604020202020204" pitchFamily="34" charset="0"/>
                <a:ea typeface="+mj-ea"/>
                <a:cs typeface="Arial" panose="020B0604020202020204" pitchFamily="34" charset="0"/>
                <a:sym typeface="Roboto"/>
              </a:rPr>
              <a:t>TAKEAWAY</a:t>
            </a:r>
          </a:p>
        </p:txBody>
      </p:sp>
      <p:sp>
        <p:nvSpPr>
          <p:cNvPr id="9" name="Oval 8">
            <a:extLst>
              <a:ext uri="{FF2B5EF4-FFF2-40B4-BE49-F238E27FC236}">
                <a16:creationId xmlns:a16="http://schemas.microsoft.com/office/drawing/2014/main" id="{D77AE5A0-526E-3C45-BED1-9338E5E210F3}"/>
              </a:ext>
            </a:extLst>
          </p:cNvPr>
          <p:cNvSpPr>
            <a:spLocks noChangeAspect="1"/>
          </p:cNvSpPr>
          <p:nvPr/>
        </p:nvSpPr>
        <p:spPr>
          <a:xfrm>
            <a:off x="3958361" y="1873659"/>
            <a:ext cx="500887" cy="500887"/>
          </a:xfrm>
          <a:prstGeom prst="ellipse">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0" tIns="548640" rIns="0" bIns="182880" rtlCol="0" anchor="b" anchorCtr="0"/>
          <a:lstStyle/>
          <a:p>
            <a:pPr algn="ctr"/>
            <a:r>
              <a:rPr lang="en-US" sz="3200" dirty="0">
                <a:solidFill>
                  <a:schemeClr val="bg1"/>
                </a:solidFill>
                <a:latin typeface="Georgia" panose="02040502050405020303" pitchFamily="18" charset="0"/>
              </a:rPr>
              <a:t>1</a:t>
            </a:r>
          </a:p>
        </p:txBody>
      </p:sp>
      <p:sp>
        <p:nvSpPr>
          <p:cNvPr id="13" name="TextBox 12">
            <a:extLst>
              <a:ext uri="{FF2B5EF4-FFF2-40B4-BE49-F238E27FC236}">
                <a16:creationId xmlns:a16="http://schemas.microsoft.com/office/drawing/2014/main" id="{7D440799-D99B-6240-BAB9-A9E6EF148EA6}"/>
              </a:ext>
            </a:extLst>
          </p:cNvPr>
          <p:cNvSpPr txBox="1"/>
          <p:nvPr/>
        </p:nvSpPr>
        <p:spPr>
          <a:xfrm>
            <a:off x="914401" y="2824186"/>
            <a:ext cx="4335849" cy="1908215"/>
          </a:xfrm>
          <a:prstGeom prst="rect">
            <a:avLst/>
          </a:prstGeom>
          <a:noFill/>
        </p:spPr>
        <p:txBody>
          <a:bodyPr wrap="square" lIns="0" tIns="0" rIns="0" bIns="0" rtlCol="0">
            <a:spAutoFit/>
          </a:bodyPr>
          <a:lstStyle/>
          <a:p>
            <a:pPr>
              <a:lnSpc>
                <a:spcPts val="2400"/>
              </a:lnSpc>
            </a:pPr>
            <a:r>
              <a:rPr lang="en-US" sz="2000" kern="0" dirty="0">
                <a:solidFill>
                  <a:schemeClr val="bg1"/>
                </a:solidFill>
                <a:latin typeface="Arial" charset="0"/>
                <a:ea typeface="Arial" charset="0"/>
                <a:cs typeface="Arial" charset="0"/>
                <a:sym typeface="Roboto"/>
              </a:rPr>
              <a:t>Audubon’s new science shows that </a:t>
            </a:r>
            <a:br>
              <a:rPr lang="en-US" sz="2000" kern="0" dirty="0">
                <a:solidFill>
                  <a:schemeClr val="bg1"/>
                </a:solidFill>
                <a:latin typeface="Arial" charset="0"/>
                <a:ea typeface="Arial" charset="0"/>
                <a:cs typeface="Arial" charset="0"/>
                <a:sym typeface="Roboto"/>
              </a:rPr>
            </a:br>
            <a:r>
              <a:rPr lang="en-US" sz="2000" b="1" kern="0" dirty="0">
                <a:solidFill>
                  <a:schemeClr val="bg1"/>
                </a:solidFill>
                <a:latin typeface="Arial" charset="0"/>
                <a:ea typeface="Arial" charset="0"/>
                <a:cs typeface="Arial" charset="0"/>
                <a:sym typeface="Roboto"/>
              </a:rPr>
              <a:t>two-thirds of North American bird species </a:t>
            </a:r>
            <a:r>
              <a:rPr lang="en-US" sz="2000" kern="0" dirty="0">
                <a:solidFill>
                  <a:schemeClr val="bg1"/>
                </a:solidFill>
                <a:latin typeface="Arial" charset="0"/>
                <a:ea typeface="Arial" charset="0"/>
                <a:cs typeface="Arial" charset="0"/>
                <a:sym typeface="Roboto"/>
              </a:rPr>
              <a:t>are at risk of extinction from climate change. </a:t>
            </a:r>
          </a:p>
          <a:p>
            <a:pPr>
              <a:lnSpc>
                <a:spcPts val="2400"/>
              </a:lnSpc>
            </a:pPr>
            <a:endParaRPr lang="en-US" sz="2000" kern="0" dirty="0">
              <a:solidFill>
                <a:schemeClr val="bg1"/>
              </a:solidFill>
              <a:latin typeface="Arial" charset="0"/>
              <a:ea typeface="Arial" charset="0"/>
              <a:cs typeface="Arial" charset="0"/>
              <a:sym typeface="Roboto"/>
            </a:endParaRPr>
          </a:p>
          <a:p>
            <a:endParaRPr lang="en-US" sz="2400" dirty="0">
              <a:solidFill>
                <a:schemeClr val="tx1">
                  <a:lumMod val="75000"/>
                  <a:lumOff val="25000"/>
                </a:schemeClr>
              </a:solidFill>
            </a:endParaRPr>
          </a:p>
        </p:txBody>
      </p:sp>
      <p:sp>
        <p:nvSpPr>
          <p:cNvPr id="17" name="Text Placeholder 3">
            <a:extLst>
              <a:ext uri="{FF2B5EF4-FFF2-40B4-BE49-F238E27FC236}">
                <a16:creationId xmlns:a16="http://schemas.microsoft.com/office/drawing/2014/main" id="{70EFE666-7934-FA4D-8AAD-6A87D8A0989B}"/>
              </a:ext>
            </a:extLst>
          </p:cNvPr>
          <p:cNvSpPr txBox="1">
            <a:spLocks/>
          </p:cNvSpPr>
          <p:nvPr/>
        </p:nvSpPr>
        <p:spPr>
          <a:xfrm>
            <a:off x="8233640" y="6278880"/>
            <a:ext cx="3043960" cy="304800"/>
          </a:xfrm>
          <a:prstGeom prst="rect">
            <a:avLst/>
          </a:prstGeom>
        </p:spPr>
        <p:txBody>
          <a:bodyPr lIns="0" tIns="0" rIns="0" bIns="0" anchor="b" anchorCtr="0"/>
          <a:lstStyle>
            <a:lvl1pPr marL="0" indent="0" algn="l" defTabSz="457200" rtl="0" eaLnBrk="1" latinLnBrk="0" hangingPunct="1">
              <a:lnSpc>
                <a:spcPts val="1800"/>
              </a:lnSpc>
              <a:spcBef>
                <a:spcPts val="1000"/>
              </a:spcBef>
              <a:spcAft>
                <a:spcPts val="0"/>
              </a:spcAft>
              <a:buClr>
                <a:schemeClr val="accent1"/>
              </a:buClr>
              <a:buFont typeface="Arial"/>
              <a:buNone/>
              <a:defRPr sz="1500" b="1" i="0" kern="1200">
                <a:solidFill>
                  <a:schemeClr val="tx1">
                    <a:lumMod val="75000"/>
                    <a:lumOff val="25000"/>
                  </a:schemeClr>
                </a:solidFill>
                <a:latin typeface="Georgia" panose="02040502050405020303" pitchFamily="18" charset="0"/>
                <a:ea typeface="+mn-ea"/>
                <a:cs typeface="Georgia" panose="02040502050405020303" pitchFamily="18" charset="0"/>
              </a:defRPr>
            </a:lvl1pPr>
            <a:lvl2pPr marL="0" indent="0" algn="l" defTabSz="457200" rtl="0" eaLnBrk="1" latinLnBrk="0" hangingPunct="1">
              <a:lnSpc>
                <a:spcPts val="1800"/>
              </a:lnSpc>
              <a:spcBef>
                <a:spcPts val="1000"/>
              </a:spcBef>
              <a:spcAft>
                <a:spcPts val="0"/>
              </a:spcAft>
              <a:buClr>
                <a:schemeClr val="accent1"/>
              </a:buClr>
              <a:buFontTx/>
              <a:buNone/>
              <a:defRPr sz="1500" b="0" i="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0" indent="0" algn="l" defTabSz="457200" rtl="0" eaLnBrk="1" latinLnBrk="0" hangingPunct="1">
              <a:lnSpc>
                <a:spcPts val="1500"/>
              </a:lnSpc>
              <a:spcBef>
                <a:spcPts val="1000"/>
              </a:spcBef>
              <a:spcAft>
                <a:spcPts val="0"/>
              </a:spcAft>
              <a:buClr>
                <a:schemeClr val="accent1"/>
              </a:buClr>
              <a:buSzPct val="100000"/>
              <a:buFontTx/>
              <a:buNone/>
              <a:defRPr sz="1200" b="0" i="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82880" indent="-182880" algn="l" defTabSz="457200" rtl="0" eaLnBrk="1" latinLnBrk="0" hangingPunct="1">
              <a:lnSpc>
                <a:spcPts val="1500"/>
              </a:lnSpc>
              <a:spcBef>
                <a:spcPts val="1000"/>
              </a:spcBef>
              <a:spcAft>
                <a:spcPts val="0"/>
              </a:spcAft>
              <a:buClr>
                <a:schemeClr val="accent1"/>
              </a:buClr>
              <a:buFont typeface="Arial"/>
              <a:buChar char="•"/>
              <a:defRPr sz="1500" b="0" i="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182880" indent="-182880" algn="l" defTabSz="457200" rtl="0" eaLnBrk="1" latinLnBrk="0" hangingPunct="1">
              <a:lnSpc>
                <a:spcPts val="1500"/>
              </a:lnSpc>
              <a:spcBef>
                <a:spcPts val="1000"/>
              </a:spcBef>
              <a:spcAft>
                <a:spcPts val="0"/>
              </a:spcAft>
              <a:buClr>
                <a:schemeClr val="accent1"/>
              </a:buClr>
              <a:buFont typeface="Arial"/>
              <a:buChar char="•"/>
              <a:defRPr sz="1200" b="0" i="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365760" indent="-182880" algn="l" defTabSz="457200" rtl="0" eaLnBrk="1" latinLnBrk="0" hangingPunct="1">
              <a:lnSpc>
                <a:spcPts val="1500"/>
              </a:lnSpc>
              <a:spcBef>
                <a:spcPts val="1000"/>
              </a:spcBef>
              <a:buFont typeface="Arial"/>
              <a:buChar char="•"/>
              <a:defRPr sz="1200" kern="1200">
                <a:solidFill>
                  <a:schemeClr val="tx1">
                    <a:lumMod val="75000"/>
                    <a:lumOff val="25000"/>
                  </a:schemeClr>
                </a:solidFill>
                <a:latin typeface="Arial" panose="020B0604020202020204" pitchFamily="34" charset="0"/>
                <a:ea typeface="+mn-ea"/>
                <a:cs typeface="Arial" panose="020B0604020202020204" pitchFamily="34" charset="0"/>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1067" b="0" i="1" dirty="0">
                <a:solidFill>
                  <a:schemeClr val="bg1"/>
                </a:solidFill>
                <a:latin typeface="+mn-lt"/>
              </a:rPr>
              <a:t>American Avocet</a:t>
            </a:r>
          </a:p>
        </p:txBody>
      </p:sp>
    </p:spTree>
    <p:extLst>
      <p:ext uri="{BB962C8B-B14F-4D97-AF65-F5344CB8AC3E}">
        <p14:creationId xmlns:p14="http://schemas.microsoft.com/office/powerpoint/2010/main" val="2850807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D11F9B-2A59-B142-BBA6-E7682E94C87F}"/>
              </a:ext>
            </a:extLst>
          </p:cNvPr>
          <p:cNvPicPr>
            <a:picLocks noChangeAspect="1"/>
          </p:cNvPicPr>
          <p:nvPr/>
        </p:nvPicPr>
        <p:blipFill rotWithShape="1">
          <a:blip r:embed="rId3"/>
          <a:srcRect t="21907" b="2043"/>
          <a:stretch/>
        </p:blipFill>
        <p:spPr>
          <a:xfrm>
            <a:off x="-1" y="731520"/>
            <a:ext cx="12221304" cy="6126481"/>
          </a:xfrm>
          <a:prstGeom prst="rect">
            <a:avLst/>
          </a:prstGeom>
        </p:spPr>
      </p:pic>
      <p:sp>
        <p:nvSpPr>
          <p:cNvPr id="14" name="Rectangle 13">
            <a:extLst>
              <a:ext uri="{FF2B5EF4-FFF2-40B4-BE49-F238E27FC236}">
                <a16:creationId xmlns:a16="http://schemas.microsoft.com/office/drawing/2014/main" id="{FCC77D15-ACA0-1D46-B981-F49444E910D4}"/>
              </a:ext>
            </a:extLst>
          </p:cNvPr>
          <p:cNvSpPr/>
          <p:nvPr/>
        </p:nvSpPr>
        <p:spPr>
          <a:xfrm>
            <a:off x="0" y="731520"/>
            <a:ext cx="6096000" cy="6126480"/>
          </a:xfrm>
          <a:prstGeom prst="rect">
            <a:avLst/>
          </a:prstGeom>
          <a:solidFill>
            <a:schemeClr val="tx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 name="Shape 819">
            <a:extLst>
              <a:ext uri="{FF2B5EF4-FFF2-40B4-BE49-F238E27FC236}">
                <a16:creationId xmlns:a16="http://schemas.microsoft.com/office/drawing/2014/main" id="{D151948E-760D-1747-BC23-F7B4D3386E89}"/>
              </a:ext>
            </a:extLst>
          </p:cNvPr>
          <p:cNvSpPr/>
          <p:nvPr/>
        </p:nvSpPr>
        <p:spPr>
          <a:xfrm>
            <a:off x="914401" y="1791604"/>
            <a:ext cx="4335849" cy="775056"/>
          </a:xfrm>
          <a:prstGeom prst="rect">
            <a:avLst/>
          </a:prstGeom>
          <a:noFill/>
          <a:ln>
            <a:noFill/>
          </a:ln>
          <a:extLst>
            <a:ext uri="{C572A759-6A51-4108-AA02-DFA0A04FC94B}">
              <ma14:wrappingTextBoxFlag xmlns:ma14="http://schemas.microsoft.com/office/mac/drawingml/2011/main" xmlns="" val="1"/>
            </a:ext>
          </a:extLst>
        </p:spPr>
        <p:style>
          <a:lnRef idx="0">
            <a:scrgbClr r="0" g="0" b="0"/>
          </a:lnRef>
          <a:fillRef idx="0">
            <a:scrgbClr r="0" g="0" b="0"/>
          </a:fillRef>
          <a:effectRef idx="0">
            <a:scrgbClr r="0" g="0" b="0"/>
          </a:effectRef>
          <a:fontRef idx="minor">
            <a:schemeClr val="lt1"/>
          </a:fontRef>
        </p:style>
        <p:txBody>
          <a:bodyPr wrap="square" lIns="0" tIns="0" rIns="0" bIns="0">
            <a:noAutofit/>
          </a:bodyPr>
          <a:lstStyle/>
          <a:p>
            <a:pPr defTabSz="412730" hangingPunct="0">
              <a:defRPr sz="3400" b="1">
                <a:solidFill>
                  <a:srgbClr val="44474F"/>
                </a:solidFill>
                <a:latin typeface="+mn-lt"/>
                <a:ea typeface="+mn-ea"/>
                <a:cs typeface="+mn-cs"/>
                <a:sym typeface="Roboto"/>
              </a:defRPr>
            </a:pPr>
            <a:r>
              <a:rPr lang="en-US" sz="4267" spc="-27" dirty="0">
                <a:ln w="1270">
                  <a:noFill/>
                </a:ln>
                <a:solidFill>
                  <a:schemeClr val="accent1"/>
                </a:solidFill>
                <a:latin typeface="Arial" panose="020B0604020202020204" pitchFamily="34" charset="0"/>
                <a:ea typeface="+mj-ea"/>
                <a:cs typeface="Arial" panose="020B0604020202020204" pitchFamily="34" charset="0"/>
                <a:sym typeface="Roboto"/>
              </a:rPr>
              <a:t>TAKEAWAY</a:t>
            </a:r>
          </a:p>
        </p:txBody>
      </p:sp>
      <p:sp>
        <p:nvSpPr>
          <p:cNvPr id="13" name="TextBox 12">
            <a:extLst>
              <a:ext uri="{FF2B5EF4-FFF2-40B4-BE49-F238E27FC236}">
                <a16:creationId xmlns:a16="http://schemas.microsoft.com/office/drawing/2014/main" id="{7D440799-D99B-6240-BAB9-A9E6EF148EA6}"/>
              </a:ext>
            </a:extLst>
          </p:cNvPr>
          <p:cNvSpPr txBox="1"/>
          <p:nvPr/>
        </p:nvSpPr>
        <p:spPr>
          <a:xfrm>
            <a:off x="914400" y="2824184"/>
            <a:ext cx="4895851" cy="2277547"/>
          </a:xfrm>
          <a:prstGeom prst="rect">
            <a:avLst/>
          </a:prstGeom>
          <a:noFill/>
        </p:spPr>
        <p:txBody>
          <a:bodyPr wrap="square" lIns="0" tIns="0" rIns="0" bIns="0" rtlCol="0">
            <a:spAutoFit/>
          </a:bodyPr>
          <a:lstStyle/>
          <a:p>
            <a:pPr>
              <a:lnSpc>
                <a:spcPts val="2400"/>
              </a:lnSpc>
            </a:pPr>
            <a:r>
              <a:rPr lang="en-US" sz="2000" kern="0" dirty="0">
                <a:solidFill>
                  <a:schemeClr val="bg1"/>
                </a:solidFill>
                <a:latin typeface="Arial" charset="0"/>
                <a:cs typeface="Arial" charset="0"/>
                <a:sym typeface="Roboto"/>
              </a:rPr>
              <a:t>The good news is that our science </a:t>
            </a:r>
            <a:br>
              <a:rPr lang="en-US" sz="2000" kern="0" dirty="0">
                <a:solidFill>
                  <a:schemeClr val="bg1"/>
                </a:solidFill>
                <a:latin typeface="Arial" charset="0"/>
                <a:cs typeface="Arial" charset="0"/>
                <a:sym typeface="Roboto"/>
              </a:rPr>
            </a:br>
            <a:r>
              <a:rPr lang="en-US" sz="2000" kern="0" dirty="0">
                <a:solidFill>
                  <a:schemeClr val="bg1"/>
                </a:solidFill>
                <a:latin typeface="Arial" charset="0"/>
                <a:cs typeface="Arial" charset="0"/>
                <a:sym typeface="Roboto"/>
              </a:rPr>
              <a:t>also shows that if we take action now </a:t>
            </a:r>
            <a:br>
              <a:rPr lang="en-US" sz="2000" b="1" kern="0" dirty="0">
                <a:solidFill>
                  <a:schemeClr val="bg1"/>
                </a:solidFill>
                <a:latin typeface="Arial" charset="0"/>
                <a:cs typeface="Arial" charset="0"/>
                <a:sym typeface="Roboto"/>
              </a:rPr>
            </a:br>
            <a:r>
              <a:rPr lang="en-US" sz="2000" b="1" kern="0" dirty="0">
                <a:solidFill>
                  <a:schemeClr val="bg1"/>
                </a:solidFill>
                <a:latin typeface="Arial" charset="0"/>
                <a:cs typeface="Arial" charset="0"/>
                <a:sym typeface="Roboto"/>
              </a:rPr>
              <a:t>we can help improve the chances for</a:t>
            </a:r>
            <a:br>
              <a:rPr lang="en-US" sz="2000" b="1" kern="0" dirty="0">
                <a:solidFill>
                  <a:schemeClr val="bg1"/>
                </a:solidFill>
                <a:latin typeface="Arial" charset="0"/>
                <a:cs typeface="Arial" charset="0"/>
                <a:sym typeface="Roboto"/>
              </a:rPr>
            </a:br>
            <a:r>
              <a:rPr lang="en-US" sz="2000" b="1" kern="0" dirty="0">
                <a:solidFill>
                  <a:schemeClr val="bg1"/>
                </a:solidFill>
                <a:latin typeface="Arial" charset="0"/>
                <a:cs typeface="Arial" charset="0"/>
                <a:sym typeface="Roboto"/>
              </a:rPr>
              <a:t>76% of species at risk. </a:t>
            </a:r>
          </a:p>
          <a:p>
            <a:pPr>
              <a:lnSpc>
                <a:spcPts val="2400"/>
              </a:lnSpc>
            </a:pPr>
            <a:endParaRPr lang="en-US" sz="2000" kern="0" dirty="0">
              <a:solidFill>
                <a:schemeClr val="bg1"/>
              </a:solidFill>
              <a:latin typeface="Arial" charset="0"/>
              <a:cs typeface="Arial" charset="0"/>
              <a:sym typeface="Roboto"/>
            </a:endParaRPr>
          </a:p>
          <a:p>
            <a:endParaRPr lang="en-US" sz="2400" kern="0" dirty="0">
              <a:solidFill>
                <a:schemeClr val="bg1"/>
              </a:solidFill>
              <a:latin typeface="Arial" charset="0"/>
              <a:ea typeface="Arial" charset="0"/>
              <a:cs typeface="Arial" charset="0"/>
              <a:sym typeface="Roboto"/>
            </a:endParaRPr>
          </a:p>
          <a:p>
            <a:endParaRPr lang="en-US" sz="2400" dirty="0">
              <a:solidFill>
                <a:schemeClr val="tx1">
                  <a:lumMod val="75000"/>
                  <a:lumOff val="25000"/>
                </a:schemeClr>
              </a:solidFill>
            </a:endParaRPr>
          </a:p>
        </p:txBody>
      </p:sp>
      <p:sp>
        <p:nvSpPr>
          <p:cNvPr id="15" name="Oval 14">
            <a:extLst>
              <a:ext uri="{FF2B5EF4-FFF2-40B4-BE49-F238E27FC236}">
                <a16:creationId xmlns:a16="http://schemas.microsoft.com/office/drawing/2014/main" id="{D89BA624-44E8-8843-923E-C250FE5A0E98}"/>
              </a:ext>
            </a:extLst>
          </p:cNvPr>
          <p:cNvSpPr>
            <a:spLocks noChangeAspect="1"/>
          </p:cNvSpPr>
          <p:nvPr/>
        </p:nvSpPr>
        <p:spPr>
          <a:xfrm>
            <a:off x="3958361" y="1873659"/>
            <a:ext cx="500887" cy="500887"/>
          </a:xfrm>
          <a:prstGeom prst="ellipse">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0" tIns="573024" rIns="0" bIns="182880" rtlCol="0" anchor="b" anchorCtr="0"/>
          <a:lstStyle/>
          <a:p>
            <a:pPr algn="ctr"/>
            <a:r>
              <a:rPr lang="en-US" sz="3200" dirty="0">
                <a:solidFill>
                  <a:schemeClr val="bg1"/>
                </a:solidFill>
                <a:latin typeface="Georgia" panose="02040502050405020303" pitchFamily="18" charset="0"/>
              </a:rPr>
              <a:t>2</a:t>
            </a:r>
          </a:p>
        </p:txBody>
      </p:sp>
      <p:sp>
        <p:nvSpPr>
          <p:cNvPr id="17" name="Text Placeholder 3">
            <a:extLst>
              <a:ext uri="{FF2B5EF4-FFF2-40B4-BE49-F238E27FC236}">
                <a16:creationId xmlns:a16="http://schemas.microsoft.com/office/drawing/2014/main" id="{0F3654CD-9AB1-DA46-B44C-EBF42770CC9E}"/>
              </a:ext>
            </a:extLst>
          </p:cNvPr>
          <p:cNvSpPr txBox="1">
            <a:spLocks/>
          </p:cNvSpPr>
          <p:nvPr/>
        </p:nvSpPr>
        <p:spPr>
          <a:xfrm>
            <a:off x="8233640" y="6278880"/>
            <a:ext cx="3043960" cy="304800"/>
          </a:xfrm>
          <a:prstGeom prst="rect">
            <a:avLst/>
          </a:prstGeom>
        </p:spPr>
        <p:txBody>
          <a:bodyPr lIns="0" tIns="0" rIns="0" bIns="0" anchor="b" anchorCtr="0"/>
          <a:lstStyle>
            <a:lvl1pPr marL="0" indent="0" algn="l" defTabSz="457200" rtl="0" eaLnBrk="1" latinLnBrk="0" hangingPunct="1">
              <a:lnSpc>
                <a:spcPts val="1800"/>
              </a:lnSpc>
              <a:spcBef>
                <a:spcPts val="1000"/>
              </a:spcBef>
              <a:spcAft>
                <a:spcPts val="0"/>
              </a:spcAft>
              <a:buClr>
                <a:schemeClr val="accent1"/>
              </a:buClr>
              <a:buFont typeface="Arial"/>
              <a:buNone/>
              <a:defRPr sz="1500" b="1" i="0" kern="1200">
                <a:solidFill>
                  <a:schemeClr val="tx1">
                    <a:lumMod val="75000"/>
                    <a:lumOff val="25000"/>
                  </a:schemeClr>
                </a:solidFill>
                <a:latin typeface="Georgia" panose="02040502050405020303" pitchFamily="18" charset="0"/>
                <a:ea typeface="+mn-ea"/>
                <a:cs typeface="Georgia" panose="02040502050405020303" pitchFamily="18" charset="0"/>
              </a:defRPr>
            </a:lvl1pPr>
            <a:lvl2pPr marL="0" indent="0" algn="l" defTabSz="457200" rtl="0" eaLnBrk="1" latinLnBrk="0" hangingPunct="1">
              <a:lnSpc>
                <a:spcPts val="1800"/>
              </a:lnSpc>
              <a:spcBef>
                <a:spcPts val="1000"/>
              </a:spcBef>
              <a:spcAft>
                <a:spcPts val="0"/>
              </a:spcAft>
              <a:buClr>
                <a:schemeClr val="accent1"/>
              </a:buClr>
              <a:buFontTx/>
              <a:buNone/>
              <a:defRPr sz="1500" b="0" i="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0" indent="0" algn="l" defTabSz="457200" rtl="0" eaLnBrk="1" latinLnBrk="0" hangingPunct="1">
              <a:lnSpc>
                <a:spcPts val="1500"/>
              </a:lnSpc>
              <a:spcBef>
                <a:spcPts val="1000"/>
              </a:spcBef>
              <a:spcAft>
                <a:spcPts val="0"/>
              </a:spcAft>
              <a:buClr>
                <a:schemeClr val="accent1"/>
              </a:buClr>
              <a:buSzPct val="100000"/>
              <a:buFontTx/>
              <a:buNone/>
              <a:defRPr sz="1200" b="0" i="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82880" indent="-182880" algn="l" defTabSz="457200" rtl="0" eaLnBrk="1" latinLnBrk="0" hangingPunct="1">
              <a:lnSpc>
                <a:spcPts val="1500"/>
              </a:lnSpc>
              <a:spcBef>
                <a:spcPts val="1000"/>
              </a:spcBef>
              <a:spcAft>
                <a:spcPts val="0"/>
              </a:spcAft>
              <a:buClr>
                <a:schemeClr val="accent1"/>
              </a:buClr>
              <a:buFont typeface="Arial"/>
              <a:buChar char="•"/>
              <a:defRPr sz="1500" b="0" i="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182880" indent="-182880" algn="l" defTabSz="457200" rtl="0" eaLnBrk="1" latinLnBrk="0" hangingPunct="1">
              <a:lnSpc>
                <a:spcPts val="1500"/>
              </a:lnSpc>
              <a:spcBef>
                <a:spcPts val="1000"/>
              </a:spcBef>
              <a:spcAft>
                <a:spcPts val="0"/>
              </a:spcAft>
              <a:buClr>
                <a:schemeClr val="accent1"/>
              </a:buClr>
              <a:buFont typeface="Arial"/>
              <a:buChar char="•"/>
              <a:defRPr sz="1200" b="0" i="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365760" indent="-182880" algn="l" defTabSz="457200" rtl="0" eaLnBrk="1" latinLnBrk="0" hangingPunct="1">
              <a:lnSpc>
                <a:spcPts val="1500"/>
              </a:lnSpc>
              <a:spcBef>
                <a:spcPts val="1000"/>
              </a:spcBef>
              <a:buFont typeface="Arial"/>
              <a:buChar char="•"/>
              <a:defRPr sz="1200" kern="1200">
                <a:solidFill>
                  <a:schemeClr val="tx1">
                    <a:lumMod val="75000"/>
                    <a:lumOff val="25000"/>
                  </a:schemeClr>
                </a:solidFill>
                <a:latin typeface="Arial" panose="020B0604020202020204" pitchFamily="34" charset="0"/>
                <a:ea typeface="+mn-ea"/>
                <a:cs typeface="Arial" panose="020B0604020202020204" pitchFamily="34" charset="0"/>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1067" b="0" i="1" dirty="0">
                <a:solidFill>
                  <a:schemeClr val="bg1"/>
                </a:solidFill>
                <a:latin typeface="+mn-lt"/>
              </a:rPr>
              <a:t>American Goldfinch</a:t>
            </a:r>
          </a:p>
        </p:txBody>
      </p:sp>
    </p:spTree>
    <p:extLst>
      <p:ext uri="{BB962C8B-B14F-4D97-AF65-F5344CB8AC3E}">
        <p14:creationId xmlns:p14="http://schemas.microsoft.com/office/powerpoint/2010/main" val="3027906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19818" y="732740"/>
            <a:ext cx="5909582" cy="6125260"/>
          </a:xfrm>
          <a:prstGeom prst="rect">
            <a:avLst/>
          </a:prstGeom>
        </p:spPr>
      </p:pic>
      <p:sp>
        <p:nvSpPr>
          <p:cNvPr id="3" name="Title 1"/>
          <p:cNvSpPr>
            <a:spLocks noGrp="1"/>
          </p:cNvSpPr>
          <p:nvPr>
            <p:ph type="ctrTitle"/>
          </p:nvPr>
        </p:nvSpPr>
        <p:spPr>
          <a:xfrm>
            <a:off x="4008663" y="3560015"/>
            <a:ext cx="1632857" cy="1616915"/>
          </a:xfrm>
        </p:spPr>
        <p:txBody>
          <a:bodyPr/>
          <a:lstStyle/>
          <a:p>
            <a:r>
              <a:rPr lang="en-US" sz="15000" dirty="0">
                <a:solidFill>
                  <a:srgbClr val="FF0000"/>
                </a:solidFill>
                <a:latin typeface="Century" panose="02040604050505020304" pitchFamily="18" charset="0"/>
              </a:rPr>
              <a:t>?</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35521" y="2627514"/>
            <a:ext cx="2746328" cy="2763074"/>
          </a:xfrm>
          <a:prstGeom prst="rect">
            <a:avLst/>
          </a:prstGeom>
        </p:spPr>
      </p:pic>
      <p:sp>
        <p:nvSpPr>
          <p:cNvPr id="6" name="TextBox 5"/>
          <p:cNvSpPr txBox="1"/>
          <p:nvPr/>
        </p:nvSpPr>
        <p:spPr>
          <a:xfrm>
            <a:off x="7760669" y="1693800"/>
            <a:ext cx="3496031" cy="646331"/>
          </a:xfrm>
          <a:prstGeom prst="rect">
            <a:avLst/>
          </a:prstGeom>
          <a:noFill/>
        </p:spPr>
        <p:txBody>
          <a:bodyPr wrap="square" rtlCol="0">
            <a:spAutoFit/>
          </a:bodyPr>
          <a:lstStyle/>
          <a:p>
            <a:pPr algn="ctr" defTabSz="609585"/>
            <a:r>
              <a:rPr lang="en-US" b="1" dirty="0">
                <a:solidFill>
                  <a:schemeClr val="tx1">
                    <a:lumMod val="75000"/>
                    <a:lumOff val="25000"/>
                  </a:schemeClr>
                </a:solidFill>
              </a:rPr>
              <a:t>Mountain Bluebird</a:t>
            </a:r>
          </a:p>
          <a:p>
            <a:pPr algn="ctr" defTabSz="609585"/>
            <a:r>
              <a:rPr lang="en-US" dirty="0">
                <a:solidFill>
                  <a:schemeClr val="tx1">
                    <a:lumMod val="75000"/>
                    <a:lumOff val="25000"/>
                  </a:schemeClr>
                </a:solidFill>
              </a:rPr>
              <a:t>High Climate Vulnerability </a:t>
            </a:r>
          </a:p>
        </p:txBody>
      </p:sp>
    </p:spTree>
    <p:extLst>
      <p:ext uri="{BB962C8B-B14F-4D97-AF65-F5344CB8AC3E}">
        <p14:creationId xmlns:p14="http://schemas.microsoft.com/office/powerpoint/2010/main" val="466552405"/>
      </p:ext>
    </p:extLst>
  </p:cSld>
  <p:clrMapOvr>
    <a:masterClrMapping/>
  </p:clrMapOvr>
</p:sld>
</file>

<file path=ppt/theme/theme1.xml><?xml version="1.0" encoding="utf-8"?>
<a:theme xmlns:a="http://schemas.openxmlformats.org/drawingml/2006/main" name="1_Office Theme">
  <a:themeElements>
    <a:clrScheme name="Audubon RGB">
      <a:dk1>
        <a:srgbClr val="262626"/>
      </a:dk1>
      <a:lt1>
        <a:sysClr val="window" lastClr="FFFFFF"/>
      </a:lt1>
      <a:dk2>
        <a:srgbClr val="4C4C4C"/>
      </a:dk2>
      <a:lt2>
        <a:srgbClr val="F3F3F3"/>
      </a:lt2>
      <a:accent1>
        <a:srgbClr val="F15936"/>
      </a:accent1>
      <a:accent2>
        <a:srgbClr val="0AA8E3"/>
      </a:accent2>
      <a:accent3>
        <a:srgbClr val="7BA701"/>
      </a:accent3>
      <a:accent4>
        <a:srgbClr val="9064AA"/>
      </a:accent4>
      <a:accent5>
        <a:srgbClr val="71C1BE"/>
      </a:accent5>
      <a:accent6>
        <a:srgbClr val="006195"/>
      </a:accent6>
      <a:hlink>
        <a:srgbClr val="999999"/>
      </a:hlink>
      <a:folHlink>
        <a:srgbClr val="99999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1392</TotalTime>
  <Words>5066</Words>
  <Application>Microsoft Office PowerPoint</Application>
  <PresentationFormat>Widescreen</PresentationFormat>
  <Paragraphs>369</Paragraphs>
  <Slides>45</Slides>
  <Notes>44</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45</vt:i4>
      </vt:variant>
    </vt:vector>
  </HeadingPairs>
  <TitlesOfParts>
    <vt:vector size="59" baseType="lpstr">
      <vt:lpstr>Adobe Garamond Pro</vt:lpstr>
      <vt:lpstr>Arial</vt:lpstr>
      <vt:lpstr>Arial,Sans-Serif</vt:lpstr>
      <vt:lpstr>Calibri</vt:lpstr>
      <vt:lpstr>Century</vt:lpstr>
      <vt:lpstr>Georgia</vt:lpstr>
      <vt:lpstr>Helvetica</vt:lpstr>
      <vt:lpstr>Helvetica Light</vt:lpstr>
      <vt:lpstr>Helvetica Neue</vt:lpstr>
      <vt:lpstr>Open Sans</vt:lpstr>
      <vt:lpstr>Open Sans Extrabold</vt:lpstr>
      <vt:lpstr>Segoe UI</vt:lpstr>
      <vt:lpstr>Symbol</vt:lpstr>
      <vt:lpstr>1_Office Theme</vt:lpstr>
      <vt:lpstr>Audubon’s Climate Watch</vt:lpstr>
      <vt:lpstr>PowerPoint Presentation</vt:lpstr>
      <vt:lpstr>Robust Data</vt:lpstr>
      <vt:lpstr>PowerPoint Presentation</vt:lpstr>
      <vt:lpstr>Modeling ranges</vt:lpstr>
      <vt:lpstr>PowerPoint Presentation</vt:lpstr>
      <vt:lpstr>PowerPoint Presentation</vt:lpstr>
      <vt:lpstr>PowerPoint Presentation</vt:lpstr>
      <vt:lpstr>?</vt:lpstr>
      <vt:lpstr>PowerPoint Presentation</vt:lpstr>
      <vt:lpstr>Climate Watch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Climate Watch Protocol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Step 4: Conduct Point Counts</vt:lpstr>
      <vt:lpstr>Step 5: Submit Your Climate Watch Data</vt:lpstr>
      <vt:lpstr>PowerPoint Presentation</vt:lpstr>
      <vt:lpstr>PowerPoint Presentation</vt:lpstr>
      <vt:lpstr>PowerPoint Presentation</vt:lpstr>
      <vt:lpstr>Climate Watch Resources</vt:lpstr>
      <vt:lpstr>PowerPoint Presentation</vt:lpstr>
      <vt:lpstr>Climate Watch Resources</vt:lpstr>
      <vt:lpstr>Engagement Toolkit</vt:lpstr>
      <vt:lpstr>PowerPoint Presentation</vt:lpstr>
      <vt:lpstr>We like the fact that we're contributing, even in a small way, to a scientific effort that will, hopefully, benefit the birds we love to watch</vt:lpstr>
      <vt:lpstr>PowerPoint Presentation</vt:lpstr>
      <vt:lpstr>PowerPoint Presentation</vt:lpstr>
      <vt:lpstr>PowerPoint Presentation</vt:lpstr>
      <vt:lpstr>PowerPoint Presentation</vt:lpstr>
      <vt:lpstr>PowerPoint Presentation</vt:lpstr>
      <vt:lpstr>PowerPoint Presentation</vt:lpstr>
    </vt:vector>
  </TitlesOfParts>
  <Company>National Audubon Society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Audubon’s  Climate Watch</dc:title>
  <dc:creator>Rivas, Roslyn</dc:creator>
  <cp:lastModifiedBy>Farr, Cooper</cp:lastModifiedBy>
  <cp:revision>180</cp:revision>
  <dcterms:created xsi:type="dcterms:W3CDTF">2020-01-07T19:37:57Z</dcterms:created>
  <dcterms:modified xsi:type="dcterms:W3CDTF">2026-01-07T23:22:44Z</dcterms:modified>
</cp:coreProperties>
</file>